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57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0"/>
    <p:restoredTop sz="94712"/>
  </p:normalViewPr>
  <p:slideViewPr>
    <p:cSldViewPr snapToGrid="0" snapToObjects="1">
      <p:cViewPr varScale="1">
        <p:scale>
          <a:sx n="128" d="100"/>
          <a:sy n="128" d="100"/>
        </p:scale>
        <p:origin x="192" y="1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0" d="100"/>
          <a:sy n="140" d="100"/>
        </p:scale>
        <p:origin x="32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60047F3-B827-D243-9AC2-96A256C678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3EF4731-15B7-F046-9857-E8919D5442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BBABA-35CF-3441-A5DB-249705C49BF0}" type="datetimeFigureOut">
              <a:rPr lang="nl-NL" smtClean="0"/>
              <a:t>14-07-22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34A07CC-ADE5-A94B-8F08-761C2BDF65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9372AD0-678E-2543-9D6B-8D29694523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6EC7B-61B8-7946-8B0C-04F8A9F0D7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6338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B5DE0-4F27-7640-A482-2FE2E2A0D44A}" type="datetimeFigureOut">
              <a:rPr lang="nl-NL" smtClean="0"/>
              <a:t>14-07-22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F1992-B344-1744-97E9-DF1E233A46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921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286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785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113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9457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556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0643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274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8787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7523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6376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6798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1966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620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2393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72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058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654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336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F1992-B344-1744-97E9-DF1E233A46F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313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08F1C00B-D2A8-634F-B814-F872E617A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25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16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576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pos="5877" userDrawn="1">
          <p15:clr>
            <a:srgbClr val="FBAE40"/>
          </p15:clr>
        </p15:guide>
        <p15:guide id="6" pos="7419" userDrawn="1">
          <p15:clr>
            <a:srgbClr val="FBAE40"/>
          </p15:clr>
        </p15:guide>
        <p15:guide id="7" orient="horz" pos="109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5212337-4A8B-F746-9D7E-E3165A27F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62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DF8E107-2F13-244C-97C0-74BB0F05A9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3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randview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Grandview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Grandview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Grandview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randview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randview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FEF2FFCC-F2B4-2A4D-A8C6-7AE5534D9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3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2565400"/>
            <a:ext cx="10515600" cy="38353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nl-NL" sz="1800"/>
              <a:t>• Our specific industrial &amp; maritime system knowledge</a:t>
            </a:r>
          </a:p>
          <a:p>
            <a:pPr>
              <a:lnSpc>
                <a:spcPts val="2500"/>
              </a:lnSpc>
            </a:pPr>
            <a:r>
              <a:rPr lang="nl-NL" sz="1800"/>
              <a:t>• Delivering high quality with attention to detail</a:t>
            </a:r>
          </a:p>
          <a:p>
            <a:pPr>
              <a:lnSpc>
                <a:spcPts val="2500"/>
              </a:lnSpc>
            </a:pPr>
            <a:r>
              <a:rPr lang="nl-NL" sz="1800"/>
              <a:t>• Our engineering capacity</a:t>
            </a:r>
          </a:p>
          <a:p>
            <a:pPr>
              <a:lnSpc>
                <a:spcPts val="2500"/>
              </a:lnSpc>
            </a:pPr>
            <a:r>
              <a:rPr lang="nl-NL" sz="1800"/>
              <a:t>• Our installing capacity</a:t>
            </a:r>
          </a:p>
          <a:p>
            <a:pPr>
              <a:lnSpc>
                <a:spcPts val="2500"/>
              </a:lnSpc>
            </a:pPr>
            <a:r>
              <a:rPr lang="nl-NL" sz="1800"/>
              <a:t>• Project management capabilities</a:t>
            </a:r>
          </a:p>
          <a:p>
            <a:pPr>
              <a:lnSpc>
                <a:spcPts val="2500"/>
              </a:lnSpc>
            </a:pPr>
            <a:r>
              <a:rPr lang="nl-NL" sz="1800"/>
              <a:t>• Global availability</a:t>
            </a:r>
          </a:p>
          <a:p>
            <a:pPr>
              <a:lnSpc>
                <a:spcPts val="2500"/>
              </a:lnSpc>
            </a:pPr>
            <a:r>
              <a:rPr lang="nl-NL" sz="1800"/>
              <a:t>• One stop shop</a:t>
            </a:r>
          </a:p>
          <a:p>
            <a:pPr>
              <a:lnSpc>
                <a:spcPts val="2500"/>
              </a:lnSpc>
            </a:pPr>
            <a:r>
              <a:rPr lang="nl-NL" sz="1800"/>
              <a:t>• Inhouse switchboard production (Vietnam; Romania; Netherlands)</a:t>
            </a:r>
          </a:p>
          <a:p>
            <a:pPr>
              <a:lnSpc>
                <a:spcPts val="2500"/>
              </a:lnSpc>
            </a:pPr>
            <a:r>
              <a:rPr lang="nl-NL" sz="1800"/>
              <a:t>• Refits &amp; conversions knowledge</a:t>
            </a:r>
          </a:p>
          <a:p>
            <a:pPr>
              <a:lnSpc>
                <a:spcPts val="2500"/>
              </a:lnSpc>
            </a:pPr>
            <a:r>
              <a:rPr lang="nl-NL" sz="1800"/>
              <a:t>• 24/7 service &amp; maintenance</a:t>
            </a:r>
          </a:p>
          <a:p>
            <a:pPr>
              <a:lnSpc>
                <a:spcPts val="2500"/>
              </a:lnSpc>
            </a:pPr>
            <a:endParaRPr lang="nl-NL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 err="1"/>
              <a:t>Why</a:t>
            </a:r>
            <a:r>
              <a:rPr lang="nl-NL" sz="4400" b="1" baseline="0" dirty="0"/>
              <a:t> we are </a:t>
            </a:r>
            <a:r>
              <a:rPr lang="nl-NL" sz="4400" b="1" baseline="0" dirty="0" err="1"/>
              <a:t>unique</a:t>
            </a:r>
            <a:endParaRPr lang="nl-NL" sz="4400" b="1" baseline="0" dirty="0"/>
          </a:p>
          <a:p>
            <a:r>
              <a:rPr lang="nl-NL" sz="2900" dirty="0"/>
              <a:t>Through </a:t>
            </a:r>
            <a:r>
              <a:rPr lang="nl-NL" sz="2900" dirty="0" err="1"/>
              <a:t>the</a:t>
            </a:r>
            <a:r>
              <a:rPr lang="nl-NL" sz="2900" dirty="0"/>
              <a:t> </a:t>
            </a:r>
            <a:r>
              <a:rPr lang="nl-NL" sz="2900" dirty="0" err="1"/>
              <a:t>value</a:t>
            </a:r>
            <a:r>
              <a:rPr lang="nl-NL" sz="2900" dirty="0"/>
              <a:t> chain</a:t>
            </a:r>
          </a:p>
          <a:p>
            <a:endParaRPr lang="nl-NL" sz="4400" b="1" baseline="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1637328-B3F0-C14A-AD68-705305369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738" y="914400"/>
            <a:ext cx="28622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2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AF9594-5C70-2E43-BA73-E88D25E05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348" y="1438590"/>
            <a:ext cx="6993600" cy="126485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1736724"/>
            <a:ext cx="10515600" cy="466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endParaRPr lang="nl-NL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 err="1"/>
              <a:t>Alewijnse</a:t>
            </a:r>
            <a:r>
              <a:rPr lang="nl-NL" sz="4400" b="1" baseline="0" dirty="0"/>
              <a:t> </a:t>
            </a:r>
            <a:r>
              <a:rPr lang="nl-NL" sz="4400" b="1" baseline="0" dirty="0" err="1"/>
              <a:t>grou</a:t>
            </a:r>
            <a:r>
              <a:rPr lang="nl-NL" b="1" dirty="0" err="1"/>
              <a:t>p</a:t>
            </a:r>
            <a:endParaRPr lang="nl-NL" sz="4400" b="1" baseline="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9CD1624-5D8F-054D-A833-3831D7C0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65" y="2075454"/>
            <a:ext cx="8011354" cy="439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72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1736724"/>
            <a:ext cx="10515600" cy="466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endParaRPr lang="nl-NL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 err="1"/>
              <a:t>Our</a:t>
            </a:r>
            <a:r>
              <a:rPr lang="nl-NL" sz="4400" b="1" baseline="0" dirty="0"/>
              <a:t> </a:t>
            </a:r>
            <a:r>
              <a:rPr lang="nl-NL" sz="4400" b="1" baseline="0" dirty="0" err="1"/>
              <a:t>locations</a:t>
            </a:r>
            <a:endParaRPr lang="nl-NL" sz="4400" b="1" baseline="0" dirty="0"/>
          </a:p>
          <a:p>
            <a:r>
              <a:rPr lang="nl-NL" sz="2900" dirty="0"/>
              <a:t>Through </a:t>
            </a:r>
            <a:r>
              <a:rPr lang="nl-NL" sz="2900" dirty="0" err="1"/>
              <a:t>the</a:t>
            </a:r>
            <a:r>
              <a:rPr lang="nl-NL" sz="2900" dirty="0"/>
              <a:t> </a:t>
            </a:r>
            <a:r>
              <a:rPr lang="nl-NL" sz="2900" dirty="0" err="1"/>
              <a:t>value</a:t>
            </a:r>
            <a:r>
              <a:rPr lang="nl-NL" sz="2900" dirty="0"/>
              <a:t> chain</a:t>
            </a:r>
          </a:p>
          <a:p>
            <a:endParaRPr lang="nl-NL" sz="4400" b="1" baseline="0" dirty="0"/>
          </a:p>
        </p:txBody>
      </p: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B0D6AC6E-FE8D-A74F-A74F-B3233C0D7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485" y="1253133"/>
            <a:ext cx="8632689" cy="51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0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1736724"/>
            <a:ext cx="10515600" cy="466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287144-5220-A045-9F8E-9D972C937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737" y="914400"/>
            <a:ext cx="2972329" cy="548858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27F942E-E002-4242-B9C2-95D3F20CADA4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 err="1"/>
              <a:t>Our</a:t>
            </a:r>
            <a:r>
              <a:rPr lang="nl-NL" sz="4400" b="1" baseline="0" dirty="0"/>
              <a:t> </a:t>
            </a:r>
            <a:r>
              <a:rPr lang="nl-NL" sz="4400" b="1" baseline="0" dirty="0" err="1"/>
              <a:t>customers</a:t>
            </a:r>
            <a:endParaRPr lang="nl-NL" sz="4400" b="1" baseline="0" dirty="0"/>
          </a:p>
          <a:p>
            <a:r>
              <a:rPr lang="nl-NL" sz="2900" dirty="0" err="1"/>
              <a:t>Whom</a:t>
            </a:r>
            <a:r>
              <a:rPr lang="nl-NL" sz="2900" dirty="0"/>
              <a:t> we </a:t>
            </a:r>
            <a:r>
              <a:rPr lang="nl-NL" sz="2900" dirty="0" err="1"/>
              <a:t>connect</a:t>
            </a:r>
            <a:endParaRPr lang="nl-NL" sz="2900" dirty="0"/>
          </a:p>
          <a:p>
            <a:endParaRPr lang="nl-NL" sz="4400" b="1" baseline="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5A84B7C-FB37-9942-9BE9-329AA79FE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2476500"/>
            <a:ext cx="84455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22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4844083"/>
            <a:ext cx="3138136" cy="2117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Nuyina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Icebreaker</a:t>
            </a:r>
            <a:r>
              <a:rPr lang="nl-NL" sz="1800" dirty="0"/>
              <a:t> (160m)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Newbuild</a:t>
            </a:r>
            <a:r>
              <a:rPr lang="nl-NL" sz="1800" dirty="0"/>
              <a:t>: System</a:t>
            </a:r>
          </a:p>
          <a:p>
            <a:pPr>
              <a:lnSpc>
                <a:spcPts val="2500"/>
              </a:lnSpc>
              <a:tabLst>
                <a:tab pos="168275" algn="l"/>
              </a:tabLst>
            </a:pPr>
            <a:r>
              <a:rPr lang="nl-NL" sz="1800" dirty="0"/>
              <a:t>	Integration; Complete</a:t>
            </a:r>
          </a:p>
          <a:p>
            <a:pPr>
              <a:lnSpc>
                <a:spcPts val="2500"/>
              </a:lnSpc>
              <a:tabLst>
                <a:tab pos="168275" algn="l"/>
              </a:tabLst>
            </a:pPr>
            <a:r>
              <a:rPr lang="nl-NL" sz="1800" dirty="0"/>
              <a:t>	</a:t>
            </a:r>
            <a:r>
              <a:rPr lang="nl-NL" sz="1800" dirty="0" err="1"/>
              <a:t>Electrical</a:t>
            </a:r>
            <a:r>
              <a:rPr lang="nl-NL" sz="1800" dirty="0"/>
              <a:t> Installation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 err="1"/>
              <a:t>Dredging</a:t>
            </a:r>
            <a:r>
              <a:rPr lang="nl-NL" sz="4400" b="1" baseline="0" dirty="0"/>
              <a:t>, </a:t>
            </a:r>
            <a:r>
              <a:rPr lang="nl-NL" sz="4400" b="1" baseline="0" dirty="0" err="1"/>
              <a:t>Offhore</a:t>
            </a:r>
            <a:r>
              <a:rPr lang="nl-NL" sz="4400" b="1" baseline="0" dirty="0"/>
              <a:t> &amp; Transport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97540B2-7948-7147-B46D-4242DE4E9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4" y="2573286"/>
            <a:ext cx="3051727" cy="209907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87F9A44-A260-9947-9AAC-13876AB50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699" y="2565400"/>
            <a:ext cx="3243719" cy="211965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A95C8F0-7CAD-6143-9FB1-409FFE4E9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037" y="2565400"/>
            <a:ext cx="3243815" cy="211972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6ED8A73-10B2-2C4A-BC4B-53B99146F180}"/>
              </a:ext>
            </a:extLst>
          </p:cNvPr>
          <p:cNvSpPr txBox="1">
            <a:spLocks/>
          </p:cNvSpPr>
          <p:nvPr/>
        </p:nvSpPr>
        <p:spPr>
          <a:xfrm>
            <a:off x="4062332" y="4844083"/>
            <a:ext cx="3138136" cy="2117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Nuyina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Icebreaker</a:t>
            </a:r>
            <a:r>
              <a:rPr lang="nl-NL" sz="1800" dirty="0"/>
              <a:t> (160m)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Newbuild</a:t>
            </a:r>
            <a:r>
              <a:rPr lang="nl-NL" sz="1800" dirty="0"/>
              <a:t>: System</a:t>
            </a:r>
          </a:p>
          <a:p>
            <a:pPr>
              <a:lnSpc>
                <a:spcPts val="2500"/>
              </a:lnSpc>
              <a:tabLst>
                <a:tab pos="168275" algn="l"/>
              </a:tabLst>
            </a:pPr>
            <a:r>
              <a:rPr lang="nl-NL" sz="1800" dirty="0"/>
              <a:t>	Integration; Complete</a:t>
            </a:r>
          </a:p>
          <a:p>
            <a:pPr>
              <a:lnSpc>
                <a:spcPts val="2500"/>
              </a:lnSpc>
              <a:tabLst>
                <a:tab pos="168275" algn="l"/>
              </a:tabLst>
            </a:pPr>
            <a:r>
              <a:rPr lang="nl-NL" sz="1800" dirty="0"/>
              <a:t>	</a:t>
            </a:r>
            <a:r>
              <a:rPr lang="nl-NL" sz="1800" dirty="0" err="1"/>
              <a:t>Electrical</a:t>
            </a:r>
            <a:r>
              <a:rPr lang="nl-NL" sz="1800" dirty="0"/>
              <a:t> Installation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F766AA1-C005-EF4C-8CDC-60AB2ED6F8A7}"/>
              </a:ext>
            </a:extLst>
          </p:cNvPr>
          <p:cNvSpPr txBox="1">
            <a:spLocks/>
          </p:cNvSpPr>
          <p:nvPr/>
        </p:nvSpPr>
        <p:spPr>
          <a:xfrm>
            <a:off x="7848939" y="4844083"/>
            <a:ext cx="3138136" cy="2117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Nuyina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Icebreaker</a:t>
            </a:r>
            <a:r>
              <a:rPr lang="nl-NL" sz="1800" dirty="0"/>
              <a:t> (160m)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Newbuild</a:t>
            </a:r>
            <a:r>
              <a:rPr lang="nl-NL" sz="1800" dirty="0"/>
              <a:t>: System</a:t>
            </a:r>
          </a:p>
          <a:p>
            <a:pPr>
              <a:lnSpc>
                <a:spcPts val="2500"/>
              </a:lnSpc>
              <a:tabLst>
                <a:tab pos="168275" algn="l"/>
              </a:tabLst>
            </a:pPr>
            <a:r>
              <a:rPr lang="nl-NL" sz="1800" dirty="0"/>
              <a:t>	Integration; Complete</a:t>
            </a:r>
          </a:p>
          <a:p>
            <a:pPr>
              <a:lnSpc>
                <a:spcPts val="2500"/>
              </a:lnSpc>
              <a:tabLst>
                <a:tab pos="168275" algn="l"/>
              </a:tabLst>
            </a:pPr>
            <a:r>
              <a:rPr lang="nl-NL" sz="1800" dirty="0"/>
              <a:t>	</a:t>
            </a:r>
            <a:r>
              <a:rPr lang="nl-NL" sz="1800" dirty="0" err="1"/>
              <a:t>Electrical</a:t>
            </a:r>
            <a:r>
              <a:rPr lang="nl-NL" sz="1800" dirty="0"/>
              <a:t> Installation</a:t>
            </a:r>
          </a:p>
        </p:txBody>
      </p:sp>
    </p:spTree>
    <p:extLst>
      <p:ext uri="{BB962C8B-B14F-4D97-AF65-F5344CB8AC3E}">
        <p14:creationId xmlns:p14="http://schemas.microsoft.com/office/powerpoint/2010/main" val="1860001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1736724"/>
            <a:ext cx="10515600" cy="466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endParaRPr lang="nl-NL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/>
              <a:t>Yachting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A6DFF27-E5FA-3E4A-B7D4-DCE39A5E9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2565400"/>
            <a:ext cx="3028536" cy="209861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042D167-419D-3E46-AF85-F8E8E166E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402" y="2565400"/>
            <a:ext cx="3122545" cy="209656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A0FE624-954A-6844-BCA6-6BF15C0D2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249" y="2565399"/>
            <a:ext cx="3106977" cy="208611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B7C98E30-AF6B-9F44-BC3F-15C82AE255F1}"/>
              </a:ext>
            </a:extLst>
          </p:cNvPr>
          <p:cNvSpPr txBox="1">
            <a:spLocks/>
          </p:cNvSpPr>
          <p:nvPr/>
        </p:nvSpPr>
        <p:spPr>
          <a:xfrm>
            <a:off x="589038" y="4844083"/>
            <a:ext cx="3138136" cy="2117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1900" dirty="0"/>
              <a:t>• Amels 60</a:t>
            </a:r>
          </a:p>
          <a:p>
            <a:r>
              <a:rPr lang="nl-NL" sz="1900" dirty="0"/>
              <a:t>• Super Yacht (120m)</a:t>
            </a:r>
          </a:p>
          <a:p>
            <a:r>
              <a:rPr lang="nl-NL" sz="1900" dirty="0"/>
              <a:t>• </a:t>
            </a:r>
            <a:r>
              <a:rPr lang="nl-NL" sz="1900" dirty="0" err="1"/>
              <a:t>Newbuild</a:t>
            </a:r>
            <a:r>
              <a:rPr lang="nl-NL" sz="1900" dirty="0"/>
              <a:t>: Complete</a:t>
            </a:r>
          </a:p>
          <a:p>
            <a:r>
              <a:rPr lang="nl-NL" sz="1900" dirty="0" err="1"/>
              <a:t>electrical</a:t>
            </a:r>
            <a:r>
              <a:rPr lang="nl-NL" sz="1900" dirty="0"/>
              <a:t>, </a:t>
            </a:r>
            <a:r>
              <a:rPr lang="nl-NL" sz="1900" dirty="0" err="1"/>
              <a:t>Nav</a:t>
            </a:r>
            <a:r>
              <a:rPr lang="nl-NL" sz="1900" dirty="0"/>
              <a:t>-Com</a:t>
            </a:r>
          </a:p>
          <a:p>
            <a:r>
              <a:rPr lang="nl-NL" sz="1900" dirty="0" err="1"/>
              <a:t>and</a:t>
            </a:r>
            <a:r>
              <a:rPr lang="nl-NL" sz="1900" dirty="0"/>
              <a:t> AV-IT systems</a:t>
            </a:r>
          </a:p>
          <a:p>
            <a:r>
              <a:rPr lang="nl-NL" sz="1900" dirty="0" err="1"/>
              <a:t>installation</a:t>
            </a:r>
            <a:endParaRPr lang="nl-NL" sz="19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FA4CB15-A7DB-9342-A5F3-FC2022B16582}"/>
              </a:ext>
            </a:extLst>
          </p:cNvPr>
          <p:cNvSpPr txBox="1">
            <a:spLocks/>
          </p:cNvSpPr>
          <p:nvPr/>
        </p:nvSpPr>
        <p:spPr>
          <a:xfrm>
            <a:off x="4079776" y="4844083"/>
            <a:ext cx="3483902" cy="2117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168275" algn="l"/>
              </a:tabLst>
            </a:pPr>
            <a:r>
              <a:rPr lang="nl-NL" sz="1900" dirty="0"/>
              <a:t>Black Pearl</a:t>
            </a:r>
          </a:p>
          <a:p>
            <a:pPr>
              <a:tabLst>
                <a:tab pos="168275" algn="l"/>
              </a:tabLst>
            </a:pPr>
            <a:r>
              <a:rPr lang="nl-NL" sz="1900" dirty="0"/>
              <a:t>• </a:t>
            </a:r>
            <a:r>
              <a:rPr lang="nl-NL" sz="1900" dirty="0" err="1"/>
              <a:t>Sailing</a:t>
            </a:r>
            <a:r>
              <a:rPr lang="nl-NL" sz="1900" dirty="0"/>
              <a:t> Yacht (106m)</a:t>
            </a:r>
          </a:p>
          <a:p>
            <a:pPr>
              <a:tabLst>
                <a:tab pos="168275" algn="l"/>
              </a:tabLst>
            </a:pPr>
            <a:r>
              <a:rPr lang="nl-NL" sz="1900" dirty="0"/>
              <a:t>• </a:t>
            </a:r>
            <a:r>
              <a:rPr lang="nl-NL" sz="1900" dirty="0" err="1"/>
              <a:t>Newbuild</a:t>
            </a:r>
            <a:r>
              <a:rPr lang="nl-NL" sz="1900" dirty="0"/>
              <a:t>: System</a:t>
            </a:r>
          </a:p>
          <a:p>
            <a:pPr>
              <a:tabLst>
                <a:tab pos="168275" algn="l"/>
              </a:tabLst>
            </a:pPr>
            <a:r>
              <a:rPr lang="nl-NL" sz="1900" dirty="0"/>
              <a:t>	Integration; 	Complete</a:t>
            </a:r>
          </a:p>
          <a:p>
            <a:pPr>
              <a:tabLst>
                <a:tab pos="168275" algn="l"/>
              </a:tabLst>
            </a:pPr>
            <a:r>
              <a:rPr lang="nl-NL" sz="1900" dirty="0"/>
              <a:t>	</a:t>
            </a:r>
            <a:r>
              <a:rPr lang="nl-NL" sz="1900" dirty="0" err="1"/>
              <a:t>Electrical</a:t>
            </a:r>
            <a:r>
              <a:rPr lang="nl-NL" sz="1900" dirty="0"/>
              <a:t> Installation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3F6A4B1-DD7C-F746-B525-2BE922946FE1}"/>
              </a:ext>
            </a:extLst>
          </p:cNvPr>
          <p:cNvSpPr txBox="1">
            <a:spLocks/>
          </p:cNvSpPr>
          <p:nvPr/>
        </p:nvSpPr>
        <p:spPr>
          <a:xfrm>
            <a:off x="7680176" y="4844083"/>
            <a:ext cx="3138136" cy="2117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128588" algn="l"/>
              </a:tabLst>
            </a:pPr>
            <a:r>
              <a:rPr lang="nl-NL" sz="1800" dirty="0"/>
              <a:t>• </a:t>
            </a:r>
            <a:r>
              <a:rPr lang="nl-NL" sz="1800" dirty="0" err="1"/>
              <a:t>SeaXplorer</a:t>
            </a:r>
            <a:r>
              <a:rPr lang="nl-NL" sz="1800" dirty="0"/>
              <a:t> La </a:t>
            </a:r>
            <a:r>
              <a:rPr lang="nl-NL" sz="1800" dirty="0" err="1"/>
              <a:t>Datcha</a:t>
            </a:r>
            <a:endParaRPr lang="nl-NL" sz="1800" dirty="0"/>
          </a:p>
          <a:p>
            <a:pPr>
              <a:tabLst>
                <a:tab pos="128588" algn="l"/>
              </a:tabLst>
            </a:pPr>
            <a:r>
              <a:rPr lang="nl-NL" sz="1800" dirty="0"/>
              <a:t>• </a:t>
            </a:r>
            <a:r>
              <a:rPr lang="nl-NL" sz="1800" dirty="0" err="1"/>
              <a:t>Expedition</a:t>
            </a:r>
            <a:r>
              <a:rPr lang="nl-NL" sz="1800" dirty="0"/>
              <a:t> Yacht (77m)</a:t>
            </a:r>
          </a:p>
          <a:p>
            <a:pPr>
              <a:tabLst>
                <a:tab pos="128588" algn="l"/>
              </a:tabLst>
            </a:pPr>
            <a:r>
              <a:rPr lang="nl-NL" sz="1800" dirty="0"/>
              <a:t>• </a:t>
            </a:r>
            <a:r>
              <a:rPr lang="nl-NL" sz="1800" dirty="0" err="1"/>
              <a:t>Newbuild</a:t>
            </a:r>
            <a:r>
              <a:rPr lang="nl-NL" sz="1800" dirty="0"/>
              <a:t>: AVIT system; 	CCTV system</a:t>
            </a:r>
          </a:p>
        </p:txBody>
      </p:sp>
    </p:spTree>
    <p:extLst>
      <p:ext uri="{BB962C8B-B14F-4D97-AF65-F5344CB8AC3E}">
        <p14:creationId xmlns:p14="http://schemas.microsoft.com/office/powerpoint/2010/main" val="2691986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1736724"/>
            <a:ext cx="10515600" cy="466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endParaRPr lang="nl-NL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b="1" dirty="0" err="1"/>
              <a:t>Naval</a:t>
            </a:r>
            <a:r>
              <a:rPr lang="nl-NL" b="1" dirty="0"/>
              <a:t> &amp; </a:t>
            </a:r>
            <a:r>
              <a:rPr lang="nl-NL" b="1" dirty="0" err="1"/>
              <a:t>Governemental</a:t>
            </a:r>
            <a:endParaRPr lang="nl-NL" sz="4400" b="1" baseline="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9347C97-CC61-834E-B90B-BE33C409D025}"/>
              </a:ext>
            </a:extLst>
          </p:cNvPr>
          <p:cNvSpPr txBox="1">
            <a:spLocks/>
          </p:cNvSpPr>
          <p:nvPr/>
        </p:nvSpPr>
        <p:spPr>
          <a:xfrm>
            <a:off x="589038" y="4844083"/>
            <a:ext cx="3138136" cy="2117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1800" dirty="0"/>
              <a:t>• Zr. Ms. Den Helder</a:t>
            </a:r>
          </a:p>
          <a:p>
            <a:r>
              <a:rPr lang="nl-NL" sz="1800" dirty="0"/>
              <a:t>• Combat Support </a:t>
            </a:r>
            <a:r>
              <a:rPr lang="nl-NL" sz="1800" dirty="0" err="1"/>
              <a:t>Ship</a:t>
            </a:r>
            <a:endParaRPr lang="nl-NL" sz="1800" dirty="0"/>
          </a:p>
          <a:p>
            <a:r>
              <a:rPr lang="nl-NL" sz="1800" dirty="0"/>
              <a:t>(179,5 meter)</a:t>
            </a:r>
          </a:p>
          <a:p>
            <a:r>
              <a:rPr lang="nl-NL" sz="1800" dirty="0"/>
              <a:t>• </a:t>
            </a:r>
            <a:r>
              <a:rPr lang="nl-NL" sz="1800" dirty="0" err="1"/>
              <a:t>Newbuild</a:t>
            </a:r>
            <a:r>
              <a:rPr lang="nl-NL" sz="1800" dirty="0"/>
              <a:t>: </a:t>
            </a:r>
            <a:r>
              <a:rPr lang="nl-NL" sz="1800" dirty="0" err="1"/>
              <a:t>installation</a:t>
            </a:r>
            <a:endParaRPr lang="nl-NL" sz="1800" dirty="0"/>
          </a:p>
          <a:p>
            <a:r>
              <a:rPr lang="nl-NL" sz="1800" dirty="0" err="1"/>
              <a:t>activities</a:t>
            </a:r>
            <a:r>
              <a:rPr lang="nl-NL" sz="1800" dirty="0"/>
              <a:t>, </a:t>
            </a:r>
            <a:r>
              <a:rPr lang="nl-NL" sz="1800" dirty="0" err="1"/>
              <a:t>including</a:t>
            </a:r>
            <a:r>
              <a:rPr lang="nl-NL" sz="1800" dirty="0"/>
              <a:t> of</a:t>
            </a:r>
          </a:p>
          <a:p>
            <a:r>
              <a:rPr lang="nl-NL" sz="1800" dirty="0" err="1"/>
              <a:t>the</a:t>
            </a:r>
            <a:r>
              <a:rPr lang="nl-NL" sz="1800" dirty="0"/>
              <a:t> military equipment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0072FCA-ABDE-DC49-B034-9EECC8F2D445}"/>
              </a:ext>
            </a:extLst>
          </p:cNvPr>
          <p:cNvSpPr txBox="1">
            <a:spLocks/>
          </p:cNvSpPr>
          <p:nvPr/>
        </p:nvSpPr>
        <p:spPr>
          <a:xfrm>
            <a:off x="4320750" y="4844083"/>
            <a:ext cx="3660372" cy="2117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168275" algn="l"/>
              </a:tabLst>
            </a:pPr>
            <a:r>
              <a:rPr lang="nl-NL" sz="1900" dirty="0" err="1"/>
              <a:t>Reformador</a:t>
            </a:r>
            <a:endParaRPr lang="nl-NL" sz="1900" dirty="0"/>
          </a:p>
          <a:p>
            <a:pPr>
              <a:tabLst>
                <a:tab pos="168275" algn="l"/>
              </a:tabLst>
            </a:pPr>
            <a:r>
              <a:rPr lang="nl-NL" sz="1900" dirty="0"/>
              <a:t>• Long Rage Ocean </a:t>
            </a:r>
            <a:r>
              <a:rPr lang="nl-NL" sz="1900" dirty="0" err="1"/>
              <a:t>Patrol</a:t>
            </a:r>
            <a:endParaRPr lang="nl-NL" sz="1900" dirty="0"/>
          </a:p>
          <a:p>
            <a:pPr>
              <a:tabLst>
                <a:tab pos="168275" algn="l"/>
              </a:tabLst>
            </a:pPr>
            <a:r>
              <a:rPr lang="nl-NL" sz="1900" dirty="0"/>
              <a:t> 	</a:t>
            </a:r>
            <a:r>
              <a:rPr lang="nl-NL" sz="1900" dirty="0" err="1"/>
              <a:t>Vessel</a:t>
            </a:r>
            <a:r>
              <a:rPr lang="nl-NL" sz="1900" dirty="0"/>
              <a:t> (107,5m)</a:t>
            </a:r>
          </a:p>
          <a:p>
            <a:pPr>
              <a:tabLst>
                <a:tab pos="168275" algn="l"/>
              </a:tabLst>
            </a:pPr>
            <a:r>
              <a:rPr lang="nl-NL" sz="1900" dirty="0"/>
              <a:t>• </a:t>
            </a:r>
            <a:r>
              <a:rPr lang="nl-NL" sz="1900" dirty="0" err="1"/>
              <a:t>Newbuild</a:t>
            </a:r>
            <a:r>
              <a:rPr lang="nl-NL" sz="1900" dirty="0"/>
              <a:t>: System Integration; 	</a:t>
            </a:r>
            <a:r>
              <a:rPr lang="nl-NL" sz="1900" dirty="0" err="1"/>
              <a:t>Installing</a:t>
            </a:r>
            <a:r>
              <a:rPr lang="nl-NL" sz="1900" dirty="0"/>
              <a:t>; </a:t>
            </a:r>
            <a:r>
              <a:rPr lang="nl-NL" sz="1900" dirty="0" err="1"/>
              <a:t>Supervising</a:t>
            </a:r>
            <a:r>
              <a:rPr lang="nl-NL" sz="1900" dirty="0"/>
              <a:t>; 	</a:t>
            </a:r>
            <a:r>
              <a:rPr lang="nl-NL" sz="1900" dirty="0" err="1"/>
              <a:t>Commissioning</a:t>
            </a:r>
            <a:r>
              <a:rPr lang="nl-NL" sz="1900" dirty="0"/>
              <a:t> on site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156A349-1530-4B4F-B615-94A767CF0A02}"/>
              </a:ext>
            </a:extLst>
          </p:cNvPr>
          <p:cNvSpPr txBox="1">
            <a:spLocks/>
          </p:cNvSpPr>
          <p:nvPr/>
        </p:nvSpPr>
        <p:spPr>
          <a:xfrm>
            <a:off x="7958269" y="4844083"/>
            <a:ext cx="3610879" cy="2117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1900" dirty="0"/>
              <a:t>• Zr. Ms. Pelikaan</a:t>
            </a:r>
          </a:p>
          <a:p>
            <a:r>
              <a:rPr lang="nl-NL" sz="1900" dirty="0"/>
              <a:t>• </a:t>
            </a:r>
            <a:r>
              <a:rPr lang="nl-NL" sz="1900" dirty="0" err="1"/>
              <a:t>Naval</a:t>
            </a:r>
            <a:r>
              <a:rPr lang="nl-NL" sz="1900" dirty="0"/>
              <a:t> </a:t>
            </a:r>
            <a:r>
              <a:rPr lang="nl-NL" sz="1900" dirty="0" err="1"/>
              <a:t>Auxilary</a:t>
            </a:r>
            <a:r>
              <a:rPr lang="nl-NL" sz="1900" dirty="0"/>
              <a:t> </a:t>
            </a:r>
            <a:r>
              <a:rPr lang="nl-NL" sz="1900" dirty="0" err="1"/>
              <a:t>Vessel</a:t>
            </a:r>
            <a:r>
              <a:rPr lang="nl-NL" sz="1900" dirty="0"/>
              <a:t> (65m)</a:t>
            </a:r>
          </a:p>
          <a:p>
            <a:r>
              <a:rPr lang="nl-NL" sz="1900" dirty="0"/>
              <a:t>• </a:t>
            </a:r>
            <a:r>
              <a:rPr lang="nl-NL" sz="1900" dirty="0" err="1"/>
              <a:t>Refit</a:t>
            </a:r>
            <a:r>
              <a:rPr lang="nl-NL" sz="1900" dirty="0"/>
              <a:t>: </a:t>
            </a:r>
            <a:r>
              <a:rPr lang="nl-NL" sz="1900" dirty="0" err="1"/>
              <a:t>Mid</a:t>
            </a:r>
            <a:r>
              <a:rPr lang="nl-NL" sz="1900" dirty="0"/>
              <a:t>-life upgrade</a:t>
            </a:r>
          </a:p>
          <a:p>
            <a:pPr>
              <a:tabLst>
                <a:tab pos="128588" algn="l"/>
              </a:tabLst>
            </a:pPr>
            <a:r>
              <a:rPr lang="nl-NL" sz="1900" dirty="0"/>
              <a:t>	</a:t>
            </a:r>
            <a:r>
              <a:rPr lang="nl-NL" sz="1900" dirty="0" err="1"/>
              <a:t>and</a:t>
            </a:r>
            <a:r>
              <a:rPr lang="nl-NL" sz="1900" dirty="0"/>
              <a:t> maintenance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F1F5720-E135-7347-9D1D-1BC29D7B9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2565400"/>
            <a:ext cx="2723736" cy="20986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CA4407A-D155-334A-BF5E-27220904B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39"/>
          <a:stretch/>
        </p:blipFill>
        <p:spPr>
          <a:xfrm>
            <a:off x="8045785" y="2565399"/>
            <a:ext cx="3255006" cy="210599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DEB7E1D-62A0-C34B-BA5E-9C9C54FFE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" y="2565400"/>
            <a:ext cx="3498988" cy="210267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EFCB967-FE55-5141-B22D-44315D889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387" y="2565399"/>
            <a:ext cx="3227525" cy="210351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903E616-9B4F-A14F-8FA1-05AAF6677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390" y="2565400"/>
            <a:ext cx="3424583" cy="210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12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1736724"/>
            <a:ext cx="10515600" cy="466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endParaRPr lang="nl-NL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 err="1"/>
              <a:t>Industry</a:t>
            </a:r>
            <a:endParaRPr lang="nl-NL" sz="4400" b="1" baseline="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C44D418-8E1D-C74C-B921-DDC24C561FEE}"/>
              </a:ext>
            </a:extLst>
          </p:cNvPr>
          <p:cNvSpPr txBox="1">
            <a:spLocks/>
          </p:cNvSpPr>
          <p:nvPr/>
        </p:nvSpPr>
        <p:spPr>
          <a:xfrm>
            <a:off x="589038" y="4844083"/>
            <a:ext cx="3138136" cy="2117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128588" algn="l"/>
              </a:tabLst>
            </a:pPr>
            <a:r>
              <a:rPr lang="nl-NL" sz="1900" dirty="0"/>
              <a:t>• Food</a:t>
            </a:r>
          </a:p>
          <a:p>
            <a:pPr>
              <a:tabLst>
                <a:tab pos="128588" algn="l"/>
              </a:tabLst>
            </a:pPr>
            <a:r>
              <a:rPr lang="nl-NL" sz="1900" dirty="0"/>
              <a:t>• T. Boer &amp; Zn</a:t>
            </a:r>
          </a:p>
          <a:p>
            <a:pPr>
              <a:tabLst>
                <a:tab pos="128588" algn="l"/>
              </a:tabLst>
            </a:pPr>
            <a:r>
              <a:rPr lang="nl-NL" sz="1900" dirty="0"/>
              <a:t>• New </a:t>
            </a:r>
            <a:r>
              <a:rPr lang="nl-NL" sz="1900" dirty="0" err="1"/>
              <a:t>main</a:t>
            </a:r>
            <a:r>
              <a:rPr lang="nl-NL" sz="1900" dirty="0"/>
              <a:t> </a:t>
            </a:r>
            <a:r>
              <a:rPr lang="nl-NL" sz="1900" dirty="0" err="1"/>
              <a:t>distributor</a:t>
            </a:r>
            <a:endParaRPr lang="nl-NL" sz="1900" dirty="0"/>
          </a:p>
          <a:p>
            <a:pPr>
              <a:tabLst>
                <a:tab pos="128588" algn="l"/>
              </a:tabLst>
            </a:pPr>
            <a:r>
              <a:rPr lang="nl-NL" sz="1900" dirty="0"/>
              <a:t>	</a:t>
            </a:r>
            <a:r>
              <a:rPr lang="nl-NL" sz="1900" dirty="0" err="1"/>
              <a:t>for</a:t>
            </a:r>
            <a:r>
              <a:rPr lang="nl-NL" sz="1900" dirty="0"/>
              <a:t> extra </a:t>
            </a:r>
            <a:r>
              <a:rPr lang="nl-NL" sz="1900" dirty="0" err="1"/>
              <a:t>cold</a:t>
            </a:r>
            <a:r>
              <a:rPr lang="nl-NL" sz="1900" dirty="0"/>
              <a:t> storage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C9DA8D2-7F52-9446-B8C5-4648DCA1C6E4}"/>
              </a:ext>
            </a:extLst>
          </p:cNvPr>
          <p:cNvSpPr txBox="1">
            <a:spLocks/>
          </p:cNvSpPr>
          <p:nvPr/>
        </p:nvSpPr>
        <p:spPr>
          <a:xfrm>
            <a:off x="4062332" y="4844083"/>
            <a:ext cx="3138136" cy="2117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168275" algn="l"/>
              </a:tabLst>
            </a:pPr>
            <a:r>
              <a:rPr lang="nl-NL" sz="1900" dirty="0"/>
              <a:t>• Water</a:t>
            </a:r>
          </a:p>
          <a:p>
            <a:pPr>
              <a:tabLst>
                <a:tab pos="168275" algn="l"/>
              </a:tabLst>
            </a:pPr>
            <a:r>
              <a:rPr lang="nl-NL" sz="1900" dirty="0"/>
              <a:t>• </a:t>
            </a:r>
            <a:r>
              <a:rPr lang="nl-NL" sz="1900" dirty="0" err="1"/>
              <a:t>Vitens</a:t>
            </a:r>
            <a:endParaRPr lang="nl-NL" sz="1900" dirty="0"/>
          </a:p>
          <a:p>
            <a:pPr>
              <a:tabLst>
                <a:tab pos="168275" algn="l"/>
              </a:tabLst>
            </a:pPr>
            <a:r>
              <a:rPr lang="nl-NL" sz="1900" dirty="0"/>
              <a:t>• </a:t>
            </a:r>
            <a:r>
              <a:rPr lang="nl-NL" sz="1900" dirty="0" err="1"/>
              <a:t>Nine</a:t>
            </a:r>
            <a:r>
              <a:rPr lang="nl-NL" sz="1900" dirty="0"/>
              <a:t> </a:t>
            </a:r>
            <a:r>
              <a:rPr lang="nl-NL" sz="1900" dirty="0" err="1"/>
              <a:t>wells</a:t>
            </a:r>
            <a:r>
              <a:rPr lang="nl-NL" sz="1900" dirty="0"/>
              <a:t> on </a:t>
            </a:r>
            <a:br>
              <a:rPr lang="nl-NL" sz="1900" dirty="0"/>
            </a:br>
            <a:r>
              <a:rPr lang="nl-NL" sz="1900" dirty="0"/>
              <a:t>	</a:t>
            </a:r>
            <a:r>
              <a:rPr lang="nl-NL" sz="1900" dirty="0" err="1"/>
              <a:t>production</a:t>
            </a:r>
            <a:r>
              <a:rPr lang="nl-NL" sz="1900" dirty="0"/>
              <a:t> sites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6412BCE-C8A3-D04F-9EFE-510F1C7859ED}"/>
              </a:ext>
            </a:extLst>
          </p:cNvPr>
          <p:cNvSpPr txBox="1">
            <a:spLocks/>
          </p:cNvSpPr>
          <p:nvPr/>
        </p:nvSpPr>
        <p:spPr>
          <a:xfrm>
            <a:off x="7848938" y="4844083"/>
            <a:ext cx="3491609" cy="2117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168275" algn="l"/>
              </a:tabLst>
            </a:pPr>
            <a:r>
              <a:rPr lang="nl-NL" sz="1900" dirty="0"/>
              <a:t>• </a:t>
            </a:r>
            <a:r>
              <a:rPr lang="nl-NL" sz="1900" dirty="0" err="1"/>
              <a:t>Process</a:t>
            </a:r>
            <a:r>
              <a:rPr lang="nl-NL" sz="1900" dirty="0"/>
              <a:t> </a:t>
            </a:r>
            <a:r>
              <a:rPr lang="nl-NL" sz="1900" dirty="0" err="1"/>
              <a:t>and</a:t>
            </a:r>
            <a:r>
              <a:rPr lang="nl-NL" sz="1900" dirty="0"/>
              <a:t> manufacturing</a:t>
            </a:r>
          </a:p>
          <a:p>
            <a:pPr>
              <a:tabLst>
                <a:tab pos="168275" algn="l"/>
              </a:tabLst>
            </a:pPr>
            <a:r>
              <a:rPr lang="nl-NL" sz="1900" dirty="0"/>
              <a:t>• </a:t>
            </a:r>
            <a:r>
              <a:rPr lang="nl-NL" sz="1900" dirty="0" err="1"/>
              <a:t>Ardagh</a:t>
            </a:r>
            <a:r>
              <a:rPr lang="nl-NL" sz="1900" dirty="0"/>
              <a:t> Metal</a:t>
            </a:r>
          </a:p>
          <a:p>
            <a:pPr>
              <a:tabLst>
                <a:tab pos="168275" algn="l"/>
              </a:tabLst>
            </a:pPr>
            <a:r>
              <a:rPr lang="nl-NL" sz="1900" dirty="0"/>
              <a:t>• </a:t>
            </a:r>
            <a:r>
              <a:rPr lang="nl-NL" sz="1900" dirty="0" err="1"/>
              <a:t>Cabling</a:t>
            </a:r>
            <a:r>
              <a:rPr lang="nl-NL" sz="1900" dirty="0"/>
              <a:t> </a:t>
            </a:r>
            <a:r>
              <a:rPr lang="nl-NL" sz="1900" dirty="0" err="1"/>
              <a:t>for</a:t>
            </a:r>
            <a:r>
              <a:rPr lang="nl-NL" sz="1900" dirty="0"/>
              <a:t> new </a:t>
            </a:r>
          </a:p>
          <a:p>
            <a:pPr>
              <a:tabLst>
                <a:tab pos="168275" algn="l"/>
              </a:tabLst>
            </a:pPr>
            <a:r>
              <a:rPr lang="nl-NL" sz="1900" dirty="0"/>
              <a:t>	</a:t>
            </a:r>
            <a:r>
              <a:rPr lang="nl-NL" sz="1900" dirty="0" err="1"/>
              <a:t>production</a:t>
            </a:r>
            <a:r>
              <a:rPr lang="nl-NL" sz="1900" dirty="0"/>
              <a:t> line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49BCFA4-A70A-C647-9542-71E47FBA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4" y="2565399"/>
            <a:ext cx="3330023" cy="210147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77303D1-078B-7C45-95A8-93194559C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812" y="2565399"/>
            <a:ext cx="3350440" cy="210599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24D503E-1D1B-2C4E-85EB-EF55FF4B1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995" y="2565400"/>
            <a:ext cx="3344310" cy="21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77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2565400"/>
            <a:ext cx="10515600" cy="38353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nl-NL" sz="1800" dirty="0"/>
              <a:t>‘’The </a:t>
            </a:r>
            <a:r>
              <a:rPr lang="nl-NL" sz="1800" dirty="0" err="1"/>
              <a:t>quality</a:t>
            </a:r>
            <a:r>
              <a:rPr lang="nl-NL" sz="1800" dirty="0"/>
              <a:t> is </a:t>
            </a:r>
            <a:r>
              <a:rPr lang="nl-NL" sz="1800" dirty="0" err="1"/>
              <a:t>outstanding</a:t>
            </a:r>
            <a:r>
              <a:rPr lang="nl-NL" sz="1800" dirty="0"/>
              <a:t>’’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“</a:t>
            </a:r>
            <a:r>
              <a:rPr lang="nl-NL" sz="1800" dirty="0" err="1"/>
              <a:t>Alewijnse</a:t>
            </a:r>
            <a:r>
              <a:rPr lang="nl-NL" sz="1800" dirty="0"/>
              <a:t> </a:t>
            </a:r>
            <a:r>
              <a:rPr lang="nl-NL" sz="1800" dirty="0" err="1"/>
              <a:t>works</a:t>
            </a:r>
            <a:r>
              <a:rPr lang="nl-NL" sz="1800" dirty="0"/>
              <a:t> </a:t>
            </a:r>
            <a:r>
              <a:rPr lang="nl-NL" sz="1800" dirty="0" err="1"/>
              <a:t>with</a:t>
            </a:r>
            <a:r>
              <a:rPr lang="nl-NL" sz="1800" dirty="0"/>
              <a:t> </a:t>
            </a:r>
            <a:r>
              <a:rPr lang="nl-NL" sz="1800" dirty="0" err="1"/>
              <a:t>you</a:t>
            </a:r>
            <a:r>
              <a:rPr lang="nl-NL" sz="1800" dirty="0"/>
              <a:t> as a co-maker </a:t>
            </a:r>
            <a:r>
              <a:rPr lang="nl-NL" sz="1800" dirty="0" err="1"/>
              <a:t>and</a:t>
            </a:r>
            <a:r>
              <a:rPr lang="nl-NL" sz="1800" dirty="0"/>
              <a:t> partner.”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“The company has </a:t>
            </a:r>
            <a:r>
              <a:rPr lang="nl-NL" sz="1800" dirty="0" err="1"/>
              <a:t>got</a:t>
            </a:r>
            <a:r>
              <a:rPr lang="nl-NL" sz="1800" dirty="0"/>
              <a:t> in </a:t>
            </a:r>
            <a:r>
              <a:rPr lang="nl-NL" sz="1800" dirty="0" err="1"/>
              <a:t>depth</a:t>
            </a:r>
            <a:r>
              <a:rPr lang="nl-NL" sz="1800" dirty="0"/>
              <a:t> </a:t>
            </a:r>
            <a:r>
              <a:rPr lang="nl-NL" sz="1800" dirty="0" err="1"/>
              <a:t>knowledge</a:t>
            </a:r>
            <a:r>
              <a:rPr lang="nl-NL" sz="1800" dirty="0"/>
              <a:t> on multiple systems in </a:t>
            </a:r>
            <a:r>
              <a:rPr lang="nl-NL" sz="1800" dirty="0" err="1"/>
              <a:t>many</a:t>
            </a:r>
            <a:r>
              <a:rPr lang="nl-NL" sz="1800" dirty="0"/>
              <a:t> branches.”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“We are </a:t>
            </a:r>
            <a:r>
              <a:rPr lang="nl-NL" sz="1800" dirty="0" err="1"/>
              <a:t>confident</a:t>
            </a:r>
            <a:r>
              <a:rPr lang="nl-NL" sz="1800" dirty="0"/>
              <a:t> in </a:t>
            </a:r>
            <a:r>
              <a:rPr lang="nl-NL" sz="1800" dirty="0" err="1"/>
              <a:t>their</a:t>
            </a:r>
            <a:r>
              <a:rPr lang="nl-NL" sz="1800" dirty="0"/>
              <a:t> </a:t>
            </a:r>
            <a:r>
              <a:rPr lang="nl-NL" sz="1800" dirty="0" err="1"/>
              <a:t>ability</a:t>
            </a:r>
            <a:r>
              <a:rPr lang="nl-NL" sz="1800" dirty="0"/>
              <a:t> </a:t>
            </a:r>
            <a:r>
              <a:rPr lang="nl-NL" sz="1800" dirty="0" err="1"/>
              <a:t>to</a:t>
            </a:r>
            <a:r>
              <a:rPr lang="nl-NL" sz="1800" dirty="0"/>
              <a:t> meet </a:t>
            </a:r>
            <a:r>
              <a:rPr lang="nl-NL" sz="1800" dirty="0" err="1"/>
              <a:t>challenges</a:t>
            </a:r>
            <a:r>
              <a:rPr lang="nl-NL" sz="1800" dirty="0"/>
              <a:t> on complex, specialist </a:t>
            </a:r>
            <a:r>
              <a:rPr lang="nl-NL" sz="1800" dirty="0" err="1"/>
              <a:t>vessels</a:t>
            </a:r>
            <a:r>
              <a:rPr lang="nl-NL" sz="1800" dirty="0"/>
              <a:t>.”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“The </a:t>
            </a:r>
            <a:r>
              <a:rPr lang="nl-NL" sz="1800" dirty="0" err="1"/>
              <a:t>company’s</a:t>
            </a:r>
            <a:r>
              <a:rPr lang="nl-NL" sz="1800" dirty="0"/>
              <a:t> design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installation</a:t>
            </a:r>
            <a:r>
              <a:rPr lang="nl-NL" sz="1800" dirty="0"/>
              <a:t> engineers form a </a:t>
            </a:r>
            <a:r>
              <a:rPr lang="nl-NL" sz="1800" dirty="0" err="1"/>
              <a:t>valuable</a:t>
            </a:r>
            <a:r>
              <a:rPr lang="nl-NL" sz="1800" dirty="0"/>
              <a:t> part of </a:t>
            </a:r>
            <a:r>
              <a:rPr lang="nl-NL" sz="1800" dirty="0" err="1"/>
              <a:t>our</a:t>
            </a:r>
            <a:r>
              <a:rPr lang="nl-NL" sz="1800" dirty="0"/>
              <a:t> yard team.”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“</a:t>
            </a:r>
            <a:r>
              <a:rPr lang="nl-NL" sz="1800" dirty="0" err="1"/>
              <a:t>Our</a:t>
            </a:r>
            <a:r>
              <a:rPr lang="nl-NL" sz="1800" dirty="0"/>
              <a:t> </a:t>
            </a:r>
            <a:r>
              <a:rPr lang="nl-NL" sz="1800" dirty="0" err="1"/>
              <a:t>projects</a:t>
            </a:r>
            <a:r>
              <a:rPr lang="nl-NL" sz="1800" dirty="0"/>
              <a:t> are </a:t>
            </a:r>
            <a:r>
              <a:rPr lang="nl-NL" sz="1800" dirty="0" err="1"/>
              <a:t>completed</a:t>
            </a:r>
            <a:r>
              <a:rPr lang="nl-NL" sz="1800" dirty="0"/>
              <a:t> </a:t>
            </a:r>
            <a:r>
              <a:rPr lang="nl-NL" sz="1800" dirty="0" err="1"/>
              <a:t>thanks</a:t>
            </a:r>
            <a:r>
              <a:rPr lang="nl-NL" sz="1800" dirty="0"/>
              <a:t> </a:t>
            </a:r>
            <a:r>
              <a:rPr lang="nl-NL" sz="1800" dirty="0" err="1"/>
              <a:t>to</a:t>
            </a:r>
            <a:r>
              <a:rPr lang="nl-NL" sz="1800" dirty="0"/>
              <a:t> excellent </a:t>
            </a:r>
            <a:r>
              <a:rPr lang="nl-NL" sz="1800" dirty="0" err="1"/>
              <a:t>all-round</a:t>
            </a:r>
            <a:r>
              <a:rPr lang="nl-NL" sz="1800" dirty="0"/>
              <a:t> cooperation</a:t>
            </a:r>
          </a:p>
          <a:p>
            <a:pPr>
              <a:lnSpc>
                <a:spcPts val="2500"/>
              </a:lnSpc>
            </a:pP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the</a:t>
            </a:r>
            <a:r>
              <a:rPr lang="nl-NL" sz="1800" dirty="0"/>
              <a:t> </a:t>
            </a:r>
            <a:r>
              <a:rPr lang="nl-NL" sz="1800" dirty="0" err="1"/>
              <a:t>total</a:t>
            </a:r>
            <a:r>
              <a:rPr lang="nl-NL" sz="1800" dirty="0"/>
              <a:t> commitment.”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“</a:t>
            </a:r>
            <a:r>
              <a:rPr lang="nl-NL" sz="1800" dirty="0" err="1"/>
              <a:t>Alewijnse</a:t>
            </a:r>
            <a:r>
              <a:rPr lang="nl-NL" sz="1800" dirty="0"/>
              <a:t> shows </a:t>
            </a:r>
            <a:r>
              <a:rPr lang="nl-NL" sz="1800" dirty="0" err="1"/>
              <a:t>that</a:t>
            </a:r>
            <a:r>
              <a:rPr lang="nl-NL" sz="1800" dirty="0"/>
              <a:t> </a:t>
            </a:r>
            <a:r>
              <a:rPr lang="nl-NL" sz="1800" dirty="0" err="1"/>
              <a:t>they</a:t>
            </a:r>
            <a:r>
              <a:rPr lang="nl-NL" sz="1800" dirty="0"/>
              <a:t> are </a:t>
            </a:r>
            <a:r>
              <a:rPr lang="nl-NL" sz="1800" dirty="0" err="1"/>
              <a:t>flexible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can</a:t>
            </a:r>
            <a:r>
              <a:rPr lang="nl-NL" sz="1800" dirty="0"/>
              <a:t> handle a service job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like </a:t>
            </a:r>
            <a:r>
              <a:rPr lang="nl-NL" sz="1800" dirty="0" err="1"/>
              <a:t>this</a:t>
            </a:r>
            <a:r>
              <a:rPr lang="nl-NL" sz="1800" dirty="0"/>
              <a:t> </a:t>
            </a:r>
            <a:r>
              <a:rPr lang="nl-NL" sz="1800" dirty="0" err="1"/>
              <a:t>using</a:t>
            </a:r>
            <a:r>
              <a:rPr lang="nl-NL" sz="1800" dirty="0"/>
              <a:t> </a:t>
            </a:r>
            <a:r>
              <a:rPr lang="nl-NL" sz="1800" dirty="0" err="1"/>
              <a:t>local</a:t>
            </a:r>
            <a:r>
              <a:rPr lang="nl-NL" sz="1800" dirty="0"/>
              <a:t> </a:t>
            </a:r>
            <a:r>
              <a:rPr lang="nl-NL" sz="1800" dirty="0" err="1"/>
              <a:t>staff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their</a:t>
            </a:r>
            <a:r>
              <a:rPr lang="nl-NL" sz="1800" dirty="0"/>
              <a:t> remote access </a:t>
            </a:r>
            <a:r>
              <a:rPr lang="nl-NL" sz="1800" dirty="0" err="1"/>
              <a:t>capability</a:t>
            </a:r>
            <a:r>
              <a:rPr lang="nl-NL" sz="1800" dirty="0"/>
              <a:t>.“</a:t>
            </a:r>
          </a:p>
          <a:p>
            <a:pPr>
              <a:lnSpc>
                <a:spcPts val="2500"/>
              </a:lnSpc>
            </a:pPr>
            <a:endParaRPr lang="nl-NL" sz="180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1930D47-30B3-9E45-8965-1B190CB2F1D7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 err="1"/>
              <a:t>Why</a:t>
            </a:r>
            <a:r>
              <a:rPr lang="nl-NL" sz="4400" b="1" baseline="0" dirty="0"/>
              <a:t> </a:t>
            </a:r>
            <a:r>
              <a:rPr lang="nl-NL" sz="4400" b="1" baseline="0" dirty="0" err="1"/>
              <a:t>choose</a:t>
            </a:r>
            <a:r>
              <a:rPr lang="nl-NL" sz="4400" b="1" baseline="0" dirty="0"/>
              <a:t> </a:t>
            </a:r>
            <a:r>
              <a:rPr lang="nl-NL" sz="4400" b="1" baseline="0" dirty="0" err="1"/>
              <a:t>Alewijnse</a:t>
            </a:r>
            <a:r>
              <a:rPr lang="nl-NL" sz="4400" b="1" baseline="0" dirty="0"/>
              <a:t>?</a:t>
            </a:r>
          </a:p>
          <a:p>
            <a:r>
              <a:rPr lang="nl-NL" sz="2900" dirty="0"/>
              <a:t>Customer quotes</a:t>
            </a:r>
          </a:p>
          <a:p>
            <a:endParaRPr lang="nl-NL" sz="4400" b="1" baseline="0" dirty="0"/>
          </a:p>
        </p:txBody>
      </p:sp>
    </p:spTree>
    <p:extLst>
      <p:ext uri="{BB962C8B-B14F-4D97-AF65-F5344CB8AC3E}">
        <p14:creationId xmlns:p14="http://schemas.microsoft.com/office/powerpoint/2010/main" val="4261048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1BE1F5E-C668-024A-A3DD-BCD2C50CE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D33BC6D-1058-904A-A0BC-2130796428C7}"/>
              </a:ext>
            </a:extLst>
          </p:cNvPr>
          <p:cNvSpPr txBox="1">
            <a:spLocks/>
          </p:cNvSpPr>
          <p:nvPr/>
        </p:nvSpPr>
        <p:spPr>
          <a:xfrm>
            <a:off x="4075044" y="5451173"/>
            <a:ext cx="7521028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3200" baseline="0" dirty="0">
                <a:solidFill>
                  <a:schemeClr val="accent2"/>
                </a:solidFill>
                <a:latin typeface="Grandview Light" panose="020B0502040204020203" pitchFamily="34" charset="0"/>
              </a:rPr>
              <a:t>Ready </a:t>
            </a:r>
            <a:r>
              <a:rPr lang="nl-NL" sz="3200" baseline="0" dirty="0" err="1">
                <a:solidFill>
                  <a:schemeClr val="accent2"/>
                </a:solidFill>
                <a:latin typeface="Grandview Light" panose="020B0502040204020203" pitchFamily="34" charset="0"/>
              </a:rPr>
              <a:t>for</a:t>
            </a:r>
            <a:r>
              <a:rPr lang="nl-NL" sz="3200" baseline="0" dirty="0">
                <a:solidFill>
                  <a:schemeClr val="accent2"/>
                </a:solidFill>
                <a:latin typeface="Grandview Light" panose="020B0502040204020203" pitchFamily="34" charset="0"/>
              </a:rPr>
              <a:t> </a:t>
            </a:r>
            <a:r>
              <a:rPr lang="nl-NL" sz="3200" baseline="0" dirty="0" err="1">
                <a:solidFill>
                  <a:schemeClr val="accent2"/>
                </a:solidFill>
                <a:latin typeface="Grandview Light" panose="020B0502040204020203" pitchFamily="34" charset="0"/>
              </a:rPr>
              <a:t>innovatio</a:t>
            </a:r>
            <a:r>
              <a:rPr lang="nl-NL" sz="3200" dirty="0" err="1">
                <a:solidFill>
                  <a:schemeClr val="accent2"/>
                </a:solidFill>
                <a:latin typeface="Grandview Light" panose="020B0502040204020203" pitchFamily="34" charset="0"/>
              </a:rPr>
              <a:t>n</a:t>
            </a:r>
            <a:r>
              <a:rPr lang="nl-NL" sz="3200" dirty="0">
                <a:solidFill>
                  <a:schemeClr val="accent2"/>
                </a:solidFill>
                <a:latin typeface="Grandview Light" panose="020B0502040204020203" pitchFamily="34" charset="0"/>
              </a:rPr>
              <a:t>?</a:t>
            </a:r>
            <a:endParaRPr lang="nl-NL" sz="3200" baseline="0" dirty="0">
              <a:solidFill>
                <a:schemeClr val="accent2"/>
              </a:solidFill>
              <a:latin typeface="Grandview Light" panose="020B0502040204020203" pitchFamily="34" charset="0"/>
            </a:endParaRPr>
          </a:p>
          <a:p>
            <a:endParaRPr lang="nl-NL" sz="4400" b="1" baseline="0" dirty="0"/>
          </a:p>
        </p:txBody>
      </p:sp>
    </p:spTree>
    <p:extLst>
      <p:ext uri="{BB962C8B-B14F-4D97-AF65-F5344CB8AC3E}">
        <p14:creationId xmlns:p14="http://schemas.microsoft.com/office/powerpoint/2010/main" val="3546689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1736724"/>
            <a:ext cx="10515600" cy="466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nl-NL" sz="1800" dirty="0" err="1"/>
              <a:t>All-round</a:t>
            </a:r>
            <a:r>
              <a:rPr lang="nl-NL" sz="1800" dirty="0"/>
              <a:t> </a:t>
            </a:r>
            <a:r>
              <a:rPr lang="nl-NL" sz="1800" dirty="0" err="1"/>
              <a:t>technological</a:t>
            </a:r>
            <a:r>
              <a:rPr lang="nl-NL" sz="1800" dirty="0"/>
              <a:t> partner </a:t>
            </a:r>
            <a:r>
              <a:rPr lang="nl-NL" sz="1800" dirty="0" err="1"/>
              <a:t>with</a:t>
            </a:r>
            <a:r>
              <a:rPr lang="nl-NL" sz="1800" dirty="0"/>
              <a:t> over 130 </a:t>
            </a:r>
            <a:r>
              <a:rPr lang="nl-NL" sz="1800" dirty="0" err="1"/>
              <a:t>years</a:t>
            </a:r>
            <a:r>
              <a:rPr lang="nl-NL" sz="1800" dirty="0"/>
              <a:t> of </a:t>
            </a:r>
            <a:r>
              <a:rPr lang="nl-NL" sz="1800" dirty="0" err="1"/>
              <a:t>experience</a:t>
            </a:r>
            <a:r>
              <a:rPr lang="nl-NL" sz="1800" dirty="0"/>
              <a:t> in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Marine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Industry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 err="1"/>
              <a:t>Working</a:t>
            </a:r>
            <a:r>
              <a:rPr lang="nl-NL" sz="1800" dirty="0"/>
              <a:t> in 4 </a:t>
            </a:r>
            <a:r>
              <a:rPr lang="nl-NL" sz="1800" dirty="0" err="1"/>
              <a:t>segments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Navy</a:t>
            </a:r>
            <a:r>
              <a:rPr lang="nl-NL" sz="1800" dirty="0"/>
              <a:t> &amp; </a:t>
            </a:r>
            <a:r>
              <a:rPr lang="nl-NL" sz="1800" dirty="0" err="1"/>
              <a:t>Governmental</a:t>
            </a:r>
            <a:r>
              <a:rPr lang="nl-NL" sz="1800" dirty="0"/>
              <a:t>,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Dredging</a:t>
            </a:r>
            <a:r>
              <a:rPr lang="nl-NL" sz="1800" dirty="0"/>
              <a:t> &amp; Offshore,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• Yachting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Industry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/>
              <a:t>New </a:t>
            </a:r>
            <a:r>
              <a:rPr lang="nl-NL" sz="1800" dirty="0" err="1"/>
              <a:t>build</a:t>
            </a:r>
            <a:r>
              <a:rPr lang="nl-NL" sz="1800" dirty="0"/>
              <a:t>, </a:t>
            </a:r>
            <a:r>
              <a:rPr lang="nl-NL" sz="1800" dirty="0" err="1"/>
              <a:t>Refit</a:t>
            </a:r>
            <a:r>
              <a:rPr lang="nl-NL" sz="1800" dirty="0"/>
              <a:t>, Solutions, Panel-building, </a:t>
            </a:r>
            <a:r>
              <a:rPr lang="nl-NL" sz="1800" dirty="0" err="1"/>
              <a:t>Repair</a:t>
            </a:r>
            <a:r>
              <a:rPr lang="nl-NL" sz="1800" dirty="0"/>
              <a:t> &amp; Maintenance </a:t>
            </a:r>
            <a:r>
              <a:rPr lang="nl-NL" sz="1800" dirty="0" err="1"/>
              <a:t>projects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/>
              <a:t>International Footprint, </a:t>
            </a:r>
            <a:r>
              <a:rPr lang="nl-NL" sz="1800" dirty="0" err="1"/>
              <a:t>own</a:t>
            </a:r>
            <a:r>
              <a:rPr lang="nl-NL" sz="1800" dirty="0"/>
              <a:t> branches in </a:t>
            </a:r>
            <a:r>
              <a:rPr lang="nl-NL" sz="1800" dirty="0" err="1"/>
              <a:t>the</a:t>
            </a:r>
            <a:r>
              <a:rPr lang="nl-NL" sz="1800" dirty="0"/>
              <a:t> Netherlands, Romania,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France </a:t>
            </a:r>
            <a:r>
              <a:rPr lang="nl-NL" sz="1800" dirty="0" err="1"/>
              <a:t>and</a:t>
            </a:r>
            <a:r>
              <a:rPr lang="nl-NL" sz="1800" dirty="0"/>
              <a:t> Vietnam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Competent &amp; </a:t>
            </a:r>
            <a:r>
              <a:rPr lang="nl-NL" sz="1800" dirty="0" err="1"/>
              <a:t>flexible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/>
              <a:t>+/- 130 Engineers, +/- 600 </a:t>
            </a:r>
            <a:r>
              <a:rPr lang="nl-NL" sz="1800" dirty="0" err="1"/>
              <a:t>Electrical</a:t>
            </a:r>
            <a:r>
              <a:rPr lang="nl-NL" sz="1800" dirty="0"/>
              <a:t> </a:t>
            </a:r>
            <a:r>
              <a:rPr lang="nl-NL" sz="1800" dirty="0" err="1"/>
              <a:t>Installers</a:t>
            </a:r>
            <a:endParaRPr lang="nl-NL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 err="1"/>
              <a:t>Alewijnse</a:t>
            </a:r>
            <a:endParaRPr lang="nl-NL" sz="4400" b="1" baseline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287144-5220-A045-9F8E-9D972C937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737" y="914400"/>
            <a:ext cx="2972329" cy="548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78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1736724"/>
            <a:ext cx="10515600" cy="466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endParaRPr lang="nl-NL" sz="18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BEA43ED-71D1-E94D-9883-11D650223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25"/>
          <a:stretch/>
        </p:blipFill>
        <p:spPr>
          <a:xfrm>
            <a:off x="695325" y="2205318"/>
            <a:ext cx="11107066" cy="363985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b="1" dirty="0" err="1"/>
              <a:t>Our</a:t>
            </a:r>
            <a:r>
              <a:rPr lang="nl-NL" b="1" dirty="0"/>
              <a:t> </a:t>
            </a:r>
            <a:r>
              <a:rPr lang="nl-NL" b="1" dirty="0" err="1"/>
              <a:t>History</a:t>
            </a:r>
            <a:endParaRPr lang="nl-NL" b="1" dirty="0"/>
          </a:p>
          <a:p>
            <a:r>
              <a:rPr lang="nl-NL" sz="2900" baseline="0" dirty="0">
                <a:latin typeface="Grandview Light" panose="020B0502040204020203" pitchFamily="34" charset="0"/>
              </a:rPr>
              <a:t>Over a </a:t>
            </a:r>
            <a:r>
              <a:rPr lang="nl-NL" sz="2900" baseline="0" dirty="0" err="1">
                <a:latin typeface="Grandview Light" panose="020B0502040204020203" pitchFamily="34" charset="0"/>
              </a:rPr>
              <a:t>century</a:t>
            </a:r>
            <a:r>
              <a:rPr lang="nl-NL" sz="2900" baseline="0" dirty="0">
                <a:latin typeface="Grandview Light" panose="020B0502040204020203" pitchFamily="34" charset="0"/>
              </a:rPr>
              <a:t> of </a:t>
            </a:r>
            <a:r>
              <a:rPr lang="nl-NL" sz="2900" baseline="0" dirty="0" err="1">
                <a:latin typeface="Grandview Light" panose="020B0502040204020203" pitchFamily="34" charset="0"/>
              </a:rPr>
              <a:t>experience</a:t>
            </a:r>
            <a:endParaRPr lang="nl-NL" sz="2900" baseline="0" dirty="0">
              <a:latin typeface="Grandview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2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2386495"/>
            <a:ext cx="10515600" cy="466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nl-NL" sz="1800" b="1" dirty="0"/>
              <a:t>Mission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We Connect People </a:t>
            </a:r>
            <a:r>
              <a:rPr lang="nl-NL" sz="1800" dirty="0" err="1"/>
              <a:t>and</a:t>
            </a:r>
            <a:r>
              <a:rPr lang="nl-NL" sz="1800" dirty="0"/>
              <a:t> Technology</a:t>
            </a:r>
          </a:p>
          <a:p>
            <a:pPr>
              <a:lnSpc>
                <a:spcPts val="2500"/>
              </a:lnSpc>
            </a:pPr>
            <a:endParaRPr lang="nl-NL" sz="1800" dirty="0"/>
          </a:p>
          <a:p>
            <a:pPr>
              <a:lnSpc>
                <a:spcPts val="2500"/>
              </a:lnSpc>
            </a:pP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b="1" dirty="0" err="1"/>
              <a:t>Vision</a:t>
            </a:r>
            <a:endParaRPr lang="nl-NL" sz="1800" b="1" dirty="0"/>
          </a:p>
          <a:p>
            <a:pPr>
              <a:lnSpc>
                <a:spcPts val="2500"/>
              </a:lnSpc>
            </a:pPr>
            <a:r>
              <a:rPr lang="nl-NL" sz="1800" dirty="0" err="1"/>
              <a:t>Our</a:t>
            </a:r>
            <a:r>
              <a:rPr lang="nl-NL" sz="1800" dirty="0"/>
              <a:t> goal is </a:t>
            </a:r>
            <a:r>
              <a:rPr lang="nl-NL" sz="1800" dirty="0" err="1"/>
              <a:t>to</a:t>
            </a:r>
            <a:r>
              <a:rPr lang="nl-NL" sz="1800" dirty="0"/>
              <a:t> co-</a:t>
            </a:r>
            <a:r>
              <a:rPr lang="nl-NL" sz="1800" dirty="0" err="1"/>
              <a:t>create</a:t>
            </a:r>
            <a:r>
              <a:rPr lang="nl-NL" sz="1800" dirty="0"/>
              <a:t> </a:t>
            </a:r>
            <a:r>
              <a:rPr lang="nl-NL" sz="1800" dirty="0" err="1"/>
              <a:t>value</a:t>
            </a:r>
            <a:r>
              <a:rPr lang="nl-NL" sz="1800" dirty="0"/>
              <a:t> </a:t>
            </a:r>
            <a:r>
              <a:rPr lang="nl-NL" sz="1800" dirty="0" err="1"/>
              <a:t>with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for</a:t>
            </a:r>
            <a:r>
              <a:rPr lang="nl-NL" sz="1800" dirty="0"/>
              <a:t> </a:t>
            </a:r>
            <a:r>
              <a:rPr lang="nl-NL" sz="1800" dirty="0" err="1"/>
              <a:t>our</a:t>
            </a:r>
            <a:r>
              <a:rPr lang="nl-NL" sz="1800" dirty="0"/>
              <a:t> </a:t>
            </a:r>
            <a:r>
              <a:rPr lang="nl-NL" sz="1800" dirty="0" err="1"/>
              <a:t>customers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/>
              <a:t>partners. We </a:t>
            </a:r>
            <a:r>
              <a:rPr lang="nl-NL" sz="1800" dirty="0" err="1"/>
              <a:t>aim</a:t>
            </a:r>
            <a:r>
              <a:rPr lang="nl-NL" sz="1800" dirty="0"/>
              <a:t> </a:t>
            </a:r>
            <a:r>
              <a:rPr lang="nl-NL" sz="1800" dirty="0" err="1"/>
              <a:t>to</a:t>
            </a:r>
            <a:r>
              <a:rPr lang="nl-NL" sz="1800" dirty="0"/>
              <a:t> </a:t>
            </a:r>
            <a:r>
              <a:rPr lang="nl-NL" sz="1800" dirty="0" err="1"/>
              <a:t>develop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improve</a:t>
            </a:r>
            <a:r>
              <a:rPr lang="nl-NL" sz="1800" dirty="0"/>
              <a:t> </a:t>
            </a:r>
            <a:r>
              <a:rPr lang="nl-NL" sz="1800" dirty="0" err="1"/>
              <a:t>electrification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 err="1"/>
              <a:t>automation</a:t>
            </a:r>
            <a:r>
              <a:rPr lang="nl-NL" sz="1800" dirty="0"/>
              <a:t> </a:t>
            </a:r>
            <a:r>
              <a:rPr lang="nl-NL" sz="1800" dirty="0" err="1"/>
              <a:t>solutions</a:t>
            </a:r>
            <a:r>
              <a:rPr lang="nl-NL" sz="1800" dirty="0"/>
              <a:t> </a:t>
            </a:r>
            <a:r>
              <a:rPr lang="nl-NL" sz="1800" dirty="0" err="1"/>
              <a:t>which</a:t>
            </a:r>
            <a:r>
              <a:rPr lang="nl-NL" sz="1800" dirty="0"/>
              <a:t> are </a:t>
            </a:r>
            <a:r>
              <a:rPr lang="nl-NL" sz="1800" dirty="0" err="1"/>
              <a:t>innovative</a:t>
            </a:r>
            <a:r>
              <a:rPr lang="nl-NL" sz="1800" dirty="0"/>
              <a:t>, </a:t>
            </a:r>
            <a:r>
              <a:rPr lang="nl-NL" sz="1800" dirty="0" err="1"/>
              <a:t>sustainable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of</a:t>
            </a:r>
          </a:p>
          <a:p>
            <a:pPr>
              <a:lnSpc>
                <a:spcPts val="2500"/>
              </a:lnSpc>
            </a:pPr>
            <a:r>
              <a:rPr lang="nl-NL" sz="1800" dirty="0" err="1"/>
              <a:t>the</a:t>
            </a:r>
            <a:r>
              <a:rPr lang="nl-NL" sz="1800" dirty="0"/>
              <a:t> </a:t>
            </a:r>
            <a:r>
              <a:rPr lang="nl-NL" sz="1800" dirty="0" err="1"/>
              <a:t>highest</a:t>
            </a:r>
            <a:r>
              <a:rPr lang="nl-NL" sz="1800" dirty="0"/>
              <a:t> </a:t>
            </a:r>
            <a:r>
              <a:rPr lang="nl-NL" sz="1800" dirty="0" err="1"/>
              <a:t>quality</a:t>
            </a:r>
            <a:r>
              <a:rPr lang="nl-NL" sz="1800" dirty="0"/>
              <a:t>. We focus on making a </a:t>
            </a:r>
            <a:r>
              <a:rPr lang="nl-NL" sz="1800" dirty="0" err="1"/>
              <a:t>valuable</a:t>
            </a:r>
            <a:r>
              <a:rPr lang="nl-NL" sz="1800" dirty="0"/>
              <a:t> </a:t>
            </a:r>
            <a:r>
              <a:rPr lang="nl-NL" sz="1800" dirty="0" err="1"/>
              <a:t>contribution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 err="1"/>
              <a:t>to</a:t>
            </a:r>
            <a:r>
              <a:rPr lang="nl-NL" sz="1800" dirty="0"/>
              <a:t> </a:t>
            </a:r>
            <a:r>
              <a:rPr lang="nl-NL" sz="1800" dirty="0" err="1"/>
              <a:t>successful</a:t>
            </a:r>
            <a:r>
              <a:rPr lang="nl-NL" sz="1800" dirty="0"/>
              <a:t> </a:t>
            </a:r>
            <a:r>
              <a:rPr lang="nl-NL" sz="1800" dirty="0" err="1"/>
              <a:t>projects</a:t>
            </a:r>
            <a:r>
              <a:rPr lang="nl-NL" sz="1800" dirty="0"/>
              <a:t> in </a:t>
            </a:r>
            <a:r>
              <a:rPr lang="nl-NL" sz="1800" dirty="0" err="1"/>
              <a:t>the</a:t>
            </a:r>
            <a:r>
              <a:rPr lang="nl-NL" sz="1800" dirty="0"/>
              <a:t> Marine &amp; </a:t>
            </a:r>
            <a:r>
              <a:rPr lang="nl-NL" sz="1800" dirty="0" err="1"/>
              <a:t>Industry</a:t>
            </a:r>
            <a:r>
              <a:rPr lang="nl-NL" sz="1800" dirty="0"/>
              <a:t>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 err="1"/>
              <a:t>Our</a:t>
            </a:r>
            <a:r>
              <a:rPr lang="nl-NL" sz="4400" b="1" baseline="0" dirty="0"/>
              <a:t> mission </a:t>
            </a:r>
            <a:r>
              <a:rPr lang="nl-NL" sz="4400" b="1" baseline="0" dirty="0" err="1"/>
              <a:t>and</a:t>
            </a:r>
            <a:r>
              <a:rPr lang="nl-NL" sz="4400" b="1" baseline="0" dirty="0"/>
              <a:t> </a:t>
            </a:r>
            <a:r>
              <a:rPr lang="nl-NL" sz="4400" b="1" baseline="0" dirty="0" err="1"/>
              <a:t>vision</a:t>
            </a:r>
            <a:endParaRPr lang="nl-NL" sz="4400" b="1" baseline="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1723C24-493C-404D-AD96-F43071858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738" y="914400"/>
            <a:ext cx="24003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5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1736724"/>
            <a:ext cx="10515600" cy="466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endParaRPr lang="nl-NL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 err="1"/>
              <a:t>Our</a:t>
            </a:r>
            <a:r>
              <a:rPr lang="nl-NL" sz="4400" b="1" baseline="0" dirty="0"/>
              <a:t> </a:t>
            </a:r>
            <a:r>
              <a:rPr lang="nl-NL" sz="4400" b="1" baseline="0" dirty="0" err="1"/>
              <a:t>core</a:t>
            </a:r>
            <a:r>
              <a:rPr lang="nl-NL" sz="4400" b="1" baseline="0" dirty="0"/>
              <a:t> </a:t>
            </a:r>
            <a:r>
              <a:rPr lang="nl-NL" sz="4400" b="1" baseline="0" dirty="0" err="1"/>
              <a:t>values</a:t>
            </a:r>
            <a:endParaRPr lang="nl-NL" sz="4400" b="1" baseline="0" dirty="0"/>
          </a:p>
          <a:p>
            <a:r>
              <a:rPr lang="nl-NL" sz="2900" dirty="0" err="1">
                <a:latin typeface="Grandview Light" panose="020B0502040204020203" pitchFamily="34" charset="0"/>
              </a:rPr>
              <a:t>Incorporated</a:t>
            </a:r>
            <a:r>
              <a:rPr lang="nl-NL" sz="2900" dirty="0">
                <a:latin typeface="Grandview Light" panose="020B0502040204020203" pitchFamily="34" charset="0"/>
              </a:rPr>
              <a:t> in </a:t>
            </a:r>
            <a:r>
              <a:rPr lang="nl-NL" sz="2900" dirty="0" err="1">
                <a:latin typeface="Grandview Light" panose="020B0502040204020203" pitchFamily="34" charset="0"/>
              </a:rPr>
              <a:t>the</a:t>
            </a:r>
            <a:r>
              <a:rPr lang="nl-NL" sz="2900" dirty="0">
                <a:latin typeface="Grandview Light" panose="020B0502040204020203" pitchFamily="34" charset="0"/>
              </a:rPr>
              <a:t> way we </a:t>
            </a:r>
            <a:r>
              <a:rPr lang="nl-NL" sz="2900" dirty="0" err="1">
                <a:latin typeface="Grandview Light" panose="020B0502040204020203" pitchFamily="34" charset="0"/>
              </a:rPr>
              <a:t>work</a:t>
            </a:r>
            <a:endParaRPr lang="nl-NL" sz="2900" dirty="0">
              <a:latin typeface="Grandview Light" panose="020B0502040204020203" pitchFamily="34" charset="0"/>
            </a:endParaRPr>
          </a:p>
          <a:p>
            <a:endParaRPr lang="nl-NL" sz="4400" b="1" baseline="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9DD5297-A069-E545-8211-9F31F5E05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737" y="914400"/>
            <a:ext cx="2862263" cy="5486400"/>
          </a:xfrm>
          <a:prstGeom prst="rect">
            <a:avLst/>
          </a:prstGeom>
        </p:spPr>
      </p:pic>
      <p:pic>
        <p:nvPicPr>
          <p:cNvPr id="8" name="Afbeelding 7" descr="Afbeelding met tekst, gebouw, venster, vectorafbeeldingen&#10;&#10;Automatisch gegenereerde beschrijving">
            <a:extLst>
              <a:ext uri="{FF2B5EF4-FFF2-40B4-BE49-F238E27FC236}">
                <a16:creationId xmlns:a16="http://schemas.microsoft.com/office/drawing/2014/main" id="{BC58594F-7071-EF40-914A-AFD49703D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028" y="2301315"/>
            <a:ext cx="5271995" cy="419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05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2565400"/>
            <a:ext cx="10515600" cy="38353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900"/>
              </a:lnSpc>
            </a:pPr>
            <a:r>
              <a:rPr lang="nl-NL" sz="1800" dirty="0"/>
              <a:t>• </a:t>
            </a:r>
            <a:r>
              <a:rPr lang="nl-NL" sz="1800" dirty="0" err="1"/>
              <a:t>Vessel</a:t>
            </a:r>
            <a:r>
              <a:rPr lang="nl-NL" sz="1800" dirty="0"/>
              <a:t> </a:t>
            </a:r>
            <a:r>
              <a:rPr lang="nl-NL" sz="1800" dirty="0" err="1"/>
              <a:t>automation</a:t>
            </a:r>
            <a:endParaRPr lang="nl-NL" sz="1800" dirty="0"/>
          </a:p>
          <a:p>
            <a:pPr>
              <a:lnSpc>
                <a:spcPts val="2900"/>
              </a:lnSpc>
            </a:pPr>
            <a:r>
              <a:rPr lang="nl-NL" sz="1800" dirty="0"/>
              <a:t>• </a:t>
            </a:r>
            <a:r>
              <a:rPr lang="nl-NL" sz="1800" dirty="0" err="1"/>
              <a:t>Process</a:t>
            </a:r>
            <a:r>
              <a:rPr lang="nl-NL" sz="1800" dirty="0"/>
              <a:t> </a:t>
            </a:r>
            <a:r>
              <a:rPr lang="nl-NL" sz="1800" dirty="0" err="1"/>
              <a:t>automation</a:t>
            </a:r>
            <a:endParaRPr lang="nl-NL" sz="1800" dirty="0"/>
          </a:p>
          <a:p>
            <a:pPr>
              <a:lnSpc>
                <a:spcPts val="2900"/>
              </a:lnSpc>
            </a:pPr>
            <a:r>
              <a:rPr lang="nl-NL" sz="1800" dirty="0"/>
              <a:t>• </a:t>
            </a:r>
            <a:r>
              <a:rPr lang="nl-NL" sz="1800" dirty="0" err="1"/>
              <a:t>Navigation</a:t>
            </a:r>
            <a:r>
              <a:rPr lang="nl-NL" sz="1800" dirty="0"/>
              <a:t> &amp; Communication Systems</a:t>
            </a:r>
          </a:p>
          <a:p>
            <a:pPr>
              <a:lnSpc>
                <a:spcPts val="2900"/>
              </a:lnSpc>
            </a:pPr>
            <a:r>
              <a:rPr lang="nl-NL" sz="1800" dirty="0"/>
              <a:t>• Electric Installation</a:t>
            </a:r>
          </a:p>
          <a:p>
            <a:pPr>
              <a:lnSpc>
                <a:spcPts val="2900"/>
              </a:lnSpc>
            </a:pPr>
            <a:r>
              <a:rPr lang="nl-NL" sz="1800" dirty="0"/>
              <a:t>• Switchboards &amp; Consoles</a:t>
            </a:r>
          </a:p>
          <a:p>
            <a:pPr>
              <a:lnSpc>
                <a:spcPts val="2900"/>
              </a:lnSpc>
            </a:pPr>
            <a:r>
              <a:rPr lang="nl-NL" sz="1800" dirty="0"/>
              <a:t>• Power Distribution</a:t>
            </a:r>
          </a:p>
          <a:p>
            <a:pPr>
              <a:lnSpc>
                <a:spcPts val="2900"/>
              </a:lnSpc>
            </a:pPr>
            <a:r>
              <a:rPr lang="nl-NL" sz="1800" dirty="0"/>
              <a:t>• Drive Systems</a:t>
            </a:r>
          </a:p>
          <a:p>
            <a:pPr>
              <a:lnSpc>
                <a:spcPts val="2900"/>
              </a:lnSpc>
            </a:pPr>
            <a:r>
              <a:rPr lang="nl-NL" sz="1800" dirty="0"/>
              <a:t>• </a:t>
            </a:r>
            <a:r>
              <a:rPr lang="nl-NL" sz="1800" dirty="0" err="1"/>
              <a:t>Hybrid</a:t>
            </a:r>
            <a:r>
              <a:rPr lang="nl-NL" sz="1800" dirty="0"/>
              <a:t> Systems</a:t>
            </a:r>
          </a:p>
          <a:p>
            <a:pPr>
              <a:lnSpc>
                <a:spcPts val="2900"/>
              </a:lnSpc>
            </a:pPr>
            <a:r>
              <a:rPr lang="nl-NL" sz="1800" dirty="0"/>
              <a:t>• Audio/Video &amp; IT</a:t>
            </a:r>
          </a:p>
          <a:p>
            <a:pPr>
              <a:lnSpc>
                <a:spcPts val="2900"/>
              </a:lnSpc>
            </a:pPr>
            <a:r>
              <a:rPr lang="nl-NL" sz="1800" dirty="0"/>
              <a:t>• Safety &amp; Security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 err="1"/>
              <a:t>What</a:t>
            </a:r>
            <a:r>
              <a:rPr lang="nl-NL" sz="4400" b="1" baseline="0" dirty="0"/>
              <a:t> we offer</a:t>
            </a:r>
          </a:p>
          <a:p>
            <a:r>
              <a:rPr lang="nl-NL" sz="2900" dirty="0" err="1"/>
              <a:t>Our</a:t>
            </a:r>
            <a:r>
              <a:rPr lang="nl-NL" sz="2900" dirty="0"/>
              <a:t> </a:t>
            </a:r>
            <a:r>
              <a:rPr lang="nl-NL" sz="2900" dirty="0" err="1"/>
              <a:t>solutions</a:t>
            </a:r>
            <a:endParaRPr lang="nl-NL" sz="2900" dirty="0"/>
          </a:p>
          <a:p>
            <a:endParaRPr lang="nl-NL" sz="4400" b="1" baseline="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1A62BE-C6A0-D94F-B530-786774FCE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738" y="914400"/>
            <a:ext cx="28622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84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2565400"/>
            <a:ext cx="10515600" cy="38353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nl-NL" sz="1800" dirty="0" err="1"/>
              <a:t>All-round</a:t>
            </a:r>
            <a:r>
              <a:rPr lang="nl-NL" sz="1800" dirty="0"/>
              <a:t> </a:t>
            </a:r>
            <a:r>
              <a:rPr lang="nl-NL" sz="1800" dirty="0" err="1"/>
              <a:t>technological</a:t>
            </a:r>
            <a:r>
              <a:rPr lang="nl-NL" sz="1800" dirty="0"/>
              <a:t> partner </a:t>
            </a:r>
            <a:r>
              <a:rPr lang="nl-NL" sz="1800" dirty="0" err="1"/>
              <a:t>with</a:t>
            </a:r>
            <a:r>
              <a:rPr lang="nl-NL" sz="1800" dirty="0"/>
              <a:t> over 130 </a:t>
            </a:r>
            <a:r>
              <a:rPr lang="nl-NL" sz="1800" dirty="0" err="1"/>
              <a:t>years</a:t>
            </a:r>
            <a:r>
              <a:rPr lang="nl-NL" sz="1800" dirty="0"/>
              <a:t> of </a:t>
            </a:r>
            <a:r>
              <a:rPr lang="nl-NL" sz="1800" dirty="0" err="1"/>
              <a:t>experience</a:t>
            </a:r>
            <a:r>
              <a:rPr lang="nl-NL" sz="1800" dirty="0"/>
              <a:t> in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Marine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Industry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 err="1"/>
              <a:t>Working</a:t>
            </a:r>
            <a:r>
              <a:rPr lang="nl-NL" sz="1800" dirty="0"/>
              <a:t> in 4 </a:t>
            </a:r>
            <a:r>
              <a:rPr lang="nl-NL" sz="1800" dirty="0" err="1"/>
              <a:t>segments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Navy</a:t>
            </a:r>
            <a:r>
              <a:rPr lang="nl-NL" sz="1800" dirty="0"/>
              <a:t> &amp; </a:t>
            </a:r>
            <a:r>
              <a:rPr lang="nl-NL" sz="1800" dirty="0" err="1"/>
              <a:t>Governmental</a:t>
            </a:r>
            <a:r>
              <a:rPr lang="nl-NL" sz="1800" dirty="0"/>
              <a:t>,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Dredging</a:t>
            </a:r>
            <a:r>
              <a:rPr lang="nl-NL" sz="1800" dirty="0"/>
              <a:t> &amp; Offshore,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• Yachting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• </a:t>
            </a:r>
            <a:r>
              <a:rPr lang="nl-NL" sz="1800" dirty="0" err="1"/>
              <a:t>Industry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/>
              <a:t>New </a:t>
            </a:r>
            <a:r>
              <a:rPr lang="nl-NL" sz="1800" dirty="0" err="1"/>
              <a:t>build</a:t>
            </a:r>
            <a:r>
              <a:rPr lang="nl-NL" sz="1800" dirty="0"/>
              <a:t>, </a:t>
            </a:r>
            <a:r>
              <a:rPr lang="nl-NL" sz="1800" dirty="0" err="1"/>
              <a:t>Refit</a:t>
            </a:r>
            <a:r>
              <a:rPr lang="nl-NL" sz="1800" dirty="0"/>
              <a:t>, Solutions, Panel-building, </a:t>
            </a:r>
            <a:r>
              <a:rPr lang="nl-NL" sz="1800" dirty="0" err="1"/>
              <a:t>Repair</a:t>
            </a:r>
            <a:r>
              <a:rPr lang="nl-NL" sz="1800" dirty="0"/>
              <a:t> &amp; Maintenance </a:t>
            </a:r>
            <a:r>
              <a:rPr lang="nl-NL" sz="1800" dirty="0" err="1"/>
              <a:t>projects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/>
              <a:t>International Footprint, </a:t>
            </a:r>
            <a:r>
              <a:rPr lang="nl-NL" sz="1800" dirty="0" err="1"/>
              <a:t>own</a:t>
            </a:r>
            <a:r>
              <a:rPr lang="nl-NL" sz="1800" dirty="0"/>
              <a:t> branches in </a:t>
            </a:r>
            <a:r>
              <a:rPr lang="nl-NL" sz="1800" dirty="0" err="1"/>
              <a:t>the</a:t>
            </a:r>
            <a:r>
              <a:rPr lang="nl-NL" sz="1800" dirty="0"/>
              <a:t> Netherlands, Romania,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France </a:t>
            </a:r>
            <a:r>
              <a:rPr lang="nl-NL" sz="1800" dirty="0" err="1"/>
              <a:t>and</a:t>
            </a:r>
            <a:r>
              <a:rPr lang="nl-NL" sz="1800" dirty="0"/>
              <a:t> Vietnam</a:t>
            </a:r>
          </a:p>
          <a:p>
            <a:pPr>
              <a:lnSpc>
                <a:spcPts val="2500"/>
              </a:lnSpc>
            </a:pPr>
            <a:r>
              <a:rPr lang="nl-NL" sz="1800" dirty="0"/>
              <a:t>Competent &amp; </a:t>
            </a:r>
            <a:r>
              <a:rPr lang="nl-NL" sz="1800" dirty="0" err="1"/>
              <a:t>flexible</a:t>
            </a:r>
            <a:endParaRPr lang="nl-NL" sz="1800" dirty="0"/>
          </a:p>
          <a:p>
            <a:pPr>
              <a:lnSpc>
                <a:spcPts val="2500"/>
              </a:lnSpc>
            </a:pPr>
            <a:r>
              <a:rPr lang="nl-NL" sz="1800" dirty="0"/>
              <a:t>+/- 130 Engineers, +/- 600 </a:t>
            </a:r>
            <a:r>
              <a:rPr lang="nl-NL" sz="1800" dirty="0" err="1"/>
              <a:t>Electrical</a:t>
            </a:r>
            <a:r>
              <a:rPr lang="nl-NL" sz="1800" dirty="0"/>
              <a:t> </a:t>
            </a:r>
            <a:r>
              <a:rPr lang="nl-NL" sz="1800" dirty="0" err="1"/>
              <a:t>Installers</a:t>
            </a:r>
            <a:endParaRPr lang="nl-NL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 err="1"/>
              <a:t>What</a:t>
            </a:r>
            <a:r>
              <a:rPr lang="nl-NL" sz="4400" b="1" baseline="0" dirty="0"/>
              <a:t> we offer</a:t>
            </a:r>
          </a:p>
          <a:p>
            <a:pPr>
              <a:lnSpc>
                <a:spcPts val="2900"/>
              </a:lnSpc>
            </a:pPr>
            <a:r>
              <a:rPr lang="nl-NL" sz="2900" dirty="0" err="1"/>
              <a:t>Our</a:t>
            </a:r>
            <a:r>
              <a:rPr lang="nl-NL" sz="2900" dirty="0"/>
              <a:t> expertises</a:t>
            </a:r>
          </a:p>
          <a:p>
            <a:endParaRPr lang="nl-NL" sz="4400" b="1" baseline="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28134FC-4C56-4548-A510-B298F9ACB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738" y="914400"/>
            <a:ext cx="28622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52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1736724"/>
            <a:ext cx="10515600" cy="466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endParaRPr lang="nl-NL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D7A67B9-B9F5-D045-B683-A1DB938EDF9E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/>
              <a:t>How we </a:t>
            </a:r>
            <a:r>
              <a:rPr lang="nl-NL" sz="4400" b="1" baseline="0" dirty="0" err="1"/>
              <a:t>work</a:t>
            </a:r>
            <a:endParaRPr lang="nl-NL" sz="4400" b="1" baseline="0" dirty="0"/>
          </a:p>
          <a:p>
            <a:r>
              <a:rPr lang="nl-NL" sz="2900" dirty="0" err="1"/>
              <a:t>During</a:t>
            </a:r>
            <a:r>
              <a:rPr lang="nl-NL" sz="2900" dirty="0"/>
              <a:t> </a:t>
            </a:r>
            <a:r>
              <a:rPr lang="nl-NL" sz="2900" dirty="0" err="1"/>
              <a:t>the</a:t>
            </a:r>
            <a:r>
              <a:rPr lang="nl-NL" sz="2900" dirty="0"/>
              <a:t> </a:t>
            </a:r>
            <a:r>
              <a:rPr lang="nl-NL" sz="2900" dirty="0" err="1"/>
              <a:t>entire</a:t>
            </a:r>
            <a:r>
              <a:rPr lang="nl-NL" sz="2900" dirty="0"/>
              <a:t> </a:t>
            </a:r>
            <a:r>
              <a:rPr lang="nl-NL" sz="2900" dirty="0" err="1"/>
              <a:t>lifecicle</a:t>
            </a:r>
            <a:endParaRPr lang="nl-NL" sz="2900" dirty="0"/>
          </a:p>
          <a:p>
            <a:endParaRPr lang="nl-NL" sz="4400" b="1" baseline="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8B7213-BE37-FD48-8A90-A5B3D8490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140" y="977346"/>
            <a:ext cx="5522017" cy="55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60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F37820D-0735-AE4D-AC42-C445055D2723}"/>
              </a:ext>
            </a:extLst>
          </p:cNvPr>
          <p:cNvSpPr txBox="1">
            <a:spLocks/>
          </p:cNvSpPr>
          <p:nvPr/>
        </p:nvSpPr>
        <p:spPr>
          <a:xfrm>
            <a:off x="589038" y="2565400"/>
            <a:ext cx="10515600" cy="38353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nl-NL" sz="1800" b="1" dirty="0"/>
              <a:t>We </a:t>
            </a:r>
            <a:r>
              <a:rPr lang="nl-NL" sz="1800" b="1" dirty="0" err="1"/>
              <a:t>work</a:t>
            </a:r>
            <a:endParaRPr lang="nl-NL" sz="1800" b="1" dirty="0"/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Safe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800" dirty="0" err="1"/>
              <a:t>Sustainable</a:t>
            </a:r>
            <a:endParaRPr lang="nl-NL" sz="1800" dirty="0"/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800" dirty="0" err="1"/>
              <a:t>Quality</a:t>
            </a:r>
            <a:r>
              <a:rPr lang="nl-NL" sz="1800" dirty="0"/>
              <a:t> </a:t>
            </a:r>
            <a:r>
              <a:rPr lang="nl-NL" sz="1800" dirty="0" err="1"/>
              <a:t>focused</a:t>
            </a:r>
            <a:endParaRPr lang="nl-NL" sz="180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7EED92A-4FE4-CF46-BFD4-2CF67BB6792C}"/>
              </a:ext>
            </a:extLst>
          </p:cNvPr>
          <p:cNvSpPr txBox="1">
            <a:spLocks/>
          </p:cNvSpPr>
          <p:nvPr/>
        </p:nvSpPr>
        <p:spPr>
          <a:xfrm>
            <a:off x="563637" y="1014640"/>
            <a:ext cx="10515600" cy="1406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nl-NL" sz="4400" b="1" baseline="0" dirty="0"/>
              <a:t>How we </a:t>
            </a:r>
            <a:r>
              <a:rPr lang="nl-NL" sz="4400" b="1" baseline="0" dirty="0" err="1"/>
              <a:t>work</a:t>
            </a:r>
            <a:endParaRPr lang="nl-NL" sz="4400" b="1" baseline="0" dirty="0"/>
          </a:p>
          <a:p>
            <a:r>
              <a:rPr lang="nl-NL" sz="2900" dirty="0"/>
              <a:t>Through </a:t>
            </a:r>
            <a:r>
              <a:rPr lang="nl-NL" sz="2900" dirty="0" err="1"/>
              <a:t>the</a:t>
            </a:r>
            <a:r>
              <a:rPr lang="nl-NL" sz="2900" dirty="0"/>
              <a:t> </a:t>
            </a:r>
            <a:r>
              <a:rPr lang="nl-NL" sz="2900" dirty="0" err="1"/>
              <a:t>value</a:t>
            </a:r>
            <a:r>
              <a:rPr lang="nl-NL" sz="2900" dirty="0"/>
              <a:t> chain</a:t>
            </a:r>
          </a:p>
          <a:p>
            <a:endParaRPr lang="nl-NL" sz="4400" b="1" baseline="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EC8C0D6-E589-7A40-A235-CA1A82C73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4699000"/>
            <a:ext cx="1701800" cy="17018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BC36979-BFD2-3945-88B8-E8FD0A487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04" y="4787900"/>
            <a:ext cx="4343400" cy="16129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AE9C2E5-D4B6-4744-A8B5-63ACC0728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737" y="2067339"/>
            <a:ext cx="2873769" cy="43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979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rgbClr val="000000"/>
      </a:dk1>
      <a:lt1>
        <a:srgbClr val="FFFFFF"/>
      </a:lt1>
      <a:dk2>
        <a:srgbClr val="0D24F3"/>
      </a:dk2>
      <a:lt2>
        <a:srgbClr val="FF3875"/>
      </a:lt2>
      <a:accent1>
        <a:srgbClr val="00C68A"/>
      </a:accent1>
      <a:accent2>
        <a:srgbClr val="FFEE0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733</Words>
  <Application>Microsoft Macintosh PowerPoint</Application>
  <PresentationFormat>Breedbeeld</PresentationFormat>
  <Paragraphs>168</Paragraphs>
  <Slides>19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Calibri</vt:lpstr>
      <vt:lpstr>Grandview</vt:lpstr>
      <vt:lpstr>Grandview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Roel Savert</dc:creator>
  <cp:lastModifiedBy>Roel Savert</cp:lastModifiedBy>
  <cp:revision>51</cp:revision>
  <dcterms:created xsi:type="dcterms:W3CDTF">2022-07-14T06:47:35Z</dcterms:created>
  <dcterms:modified xsi:type="dcterms:W3CDTF">2022-07-14T10:03:34Z</dcterms:modified>
</cp:coreProperties>
</file>